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9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CCCA"/>
          </a:solidFill>
        </a:fill>
      </a:tcStyle>
    </a:wholeTbl>
    <a:band2H>
      <a:tcTxStyle/>
      <a:tcStyle>
        <a:tcBdr/>
        <a:fill>
          <a:solidFill>
            <a:srgbClr val="F0E7E6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3" name="Shape 20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430258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 flipV="1">
            <a:off x="0" y="4910137"/>
            <a:ext cx="1365989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600" extrusionOk="0">
                <a:moveTo>
                  <a:pt x="21451" y="10139"/>
                </a:moveTo>
                <a:lnTo>
                  <a:pt x="17835" y="406"/>
                </a:lnTo>
                <a:cubicBezTo>
                  <a:pt x="17811" y="339"/>
                  <a:pt x="17781" y="270"/>
                  <a:pt x="17756" y="203"/>
                </a:cubicBezTo>
                <a:cubicBezTo>
                  <a:pt x="17683" y="0"/>
                  <a:pt x="17607" y="0"/>
                  <a:pt x="17531" y="0"/>
                </a:cubicBezTo>
                <a:lnTo>
                  <a:pt x="16099" y="0"/>
                </a:lnTo>
                <a:lnTo>
                  <a:pt x="0" y="134"/>
                </a:lnTo>
                <a:lnTo>
                  <a:pt x="0" y="21600"/>
                </a:lnTo>
                <a:lnTo>
                  <a:pt x="16099" y="21496"/>
                </a:lnTo>
                <a:lnTo>
                  <a:pt x="17531" y="21496"/>
                </a:lnTo>
                <a:cubicBezTo>
                  <a:pt x="17607" y="21496"/>
                  <a:pt x="17683" y="21295"/>
                  <a:pt x="17756" y="21295"/>
                </a:cubicBezTo>
                <a:cubicBezTo>
                  <a:pt x="17756" y="21090"/>
                  <a:pt x="17835" y="21090"/>
                  <a:pt x="17835" y="21090"/>
                </a:cubicBezTo>
                <a:lnTo>
                  <a:pt x="21451" y="11357"/>
                </a:lnTo>
                <a:cubicBezTo>
                  <a:pt x="21600" y="10951"/>
                  <a:pt x="21600" y="10547"/>
                  <a:pt x="21451" y="1013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0" name="Shape 120"/>
          <p:cNvSpPr>
            <a:spLocks noGrp="1"/>
          </p:cNvSpPr>
          <p:nvPr>
            <p:ph type="title"/>
          </p:nvPr>
        </p:nvSpPr>
        <p:spPr>
          <a:xfrm>
            <a:off x="1944687" y="623887"/>
            <a:ext cx="6589713" cy="128111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121" name="Shape 121"/>
          <p:cNvSpPr>
            <a:spLocks noGrp="1"/>
          </p:cNvSpPr>
          <p:nvPr>
            <p:ph type="body" idx="1"/>
          </p:nvPr>
        </p:nvSpPr>
        <p:spPr>
          <a:xfrm>
            <a:off x="1943100" y="2133600"/>
            <a:ext cx="6591300" cy="38862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22" name="Shape 122"/>
          <p:cNvSpPr>
            <a:spLocks noGrp="1"/>
          </p:cNvSpPr>
          <p:nvPr>
            <p:ph type="sldNum" sz="quarter" idx="2"/>
          </p:nvPr>
        </p:nvSpPr>
        <p:spPr>
          <a:xfrm>
            <a:off x="711289" y="4967604"/>
            <a:ext cx="385674" cy="396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/>
        </p:nvSpPr>
        <p:spPr>
          <a:xfrm flipV="1">
            <a:off x="0" y="3167062"/>
            <a:ext cx="1365989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600" extrusionOk="0">
                <a:moveTo>
                  <a:pt x="21451" y="10139"/>
                </a:moveTo>
                <a:lnTo>
                  <a:pt x="17835" y="406"/>
                </a:lnTo>
                <a:cubicBezTo>
                  <a:pt x="17811" y="339"/>
                  <a:pt x="17781" y="270"/>
                  <a:pt x="17756" y="203"/>
                </a:cubicBezTo>
                <a:cubicBezTo>
                  <a:pt x="17683" y="0"/>
                  <a:pt x="17607" y="0"/>
                  <a:pt x="17531" y="0"/>
                </a:cubicBezTo>
                <a:lnTo>
                  <a:pt x="16099" y="0"/>
                </a:lnTo>
                <a:lnTo>
                  <a:pt x="0" y="134"/>
                </a:lnTo>
                <a:lnTo>
                  <a:pt x="0" y="21600"/>
                </a:lnTo>
                <a:lnTo>
                  <a:pt x="16099" y="21496"/>
                </a:lnTo>
                <a:lnTo>
                  <a:pt x="17531" y="21496"/>
                </a:lnTo>
                <a:cubicBezTo>
                  <a:pt x="17607" y="21496"/>
                  <a:pt x="17683" y="21295"/>
                  <a:pt x="17756" y="21295"/>
                </a:cubicBezTo>
                <a:cubicBezTo>
                  <a:pt x="17756" y="21090"/>
                  <a:pt x="17835" y="21090"/>
                  <a:pt x="17835" y="21090"/>
                </a:cubicBezTo>
                <a:lnTo>
                  <a:pt x="21451" y="11357"/>
                </a:lnTo>
                <a:cubicBezTo>
                  <a:pt x="21600" y="10951"/>
                  <a:pt x="21600" y="10547"/>
                  <a:pt x="21451" y="1013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0" name="Shape 130"/>
          <p:cNvSpPr>
            <a:spLocks noGrp="1"/>
          </p:cNvSpPr>
          <p:nvPr>
            <p:ph type="title"/>
          </p:nvPr>
        </p:nvSpPr>
        <p:spPr>
          <a:xfrm>
            <a:off x="1944687" y="623887"/>
            <a:ext cx="6589713" cy="128111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xfrm>
            <a:off x="1943100" y="2133600"/>
            <a:ext cx="6591300" cy="38862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32" name="Shape 132"/>
          <p:cNvSpPr>
            <a:spLocks noGrp="1"/>
          </p:cNvSpPr>
          <p:nvPr>
            <p:ph type="sldNum" sz="quarter" idx="2"/>
          </p:nvPr>
        </p:nvSpPr>
        <p:spPr>
          <a:xfrm>
            <a:off x="711289" y="3229292"/>
            <a:ext cx="385674" cy="396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 flipV="1">
            <a:off x="0" y="3167062"/>
            <a:ext cx="1365989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600" extrusionOk="0">
                <a:moveTo>
                  <a:pt x="21451" y="10139"/>
                </a:moveTo>
                <a:lnTo>
                  <a:pt x="17835" y="406"/>
                </a:lnTo>
                <a:cubicBezTo>
                  <a:pt x="17811" y="339"/>
                  <a:pt x="17781" y="270"/>
                  <a:pt x="17756" y="203"/>
                </a:cubicBezTo>
                <a:cubicBezTo>
                  <a:pt x="17683" y="0"/>
                  <a:pt x="17607" y="0"/>
                  <a:pt x="17531" y="0"/>
                </a:cubicBezTo>
                <a:lnTo>
                  <a:pt x="16099" y="0"/>
                </a:lnTo>
                <a:lnTo>
                  <a:pt x="0" y="134"/>
                </a:lnTo>
                <a:lnTo>
                  <a:pt x="0" y="21600"/>
                </a:lnTo>
                <a:lnTo>
                  <a:pt x="16099" y="21496"/>
                </a:lnTo>
                <a:lnTo>
                  <a:pt x="17531" y="21496"/>
                </a:lnTo>
                <a:cubicBezTo>
                  <a:pt x="17607" y="21496"/>
                  <a:pt x="17683" y="21295"/>
                  <a:pt x="17756" y="21295"/>
                </a:cubicBezTo>
                <a:cubicBezTo>
                  <a:pt x="17756" y="21090"/>
                  <a:pt x="17835" y="21090"/>
                  <a:pt x="17835" y="21090"/>
                </a:cubicBezTo>
                <a:lnTo>
                  <a:pt x="21451" y="11357"/>
                </a:lnTo>
                <a:cubicBezTo>
                  <a:pt x="21600" y="10951"/>
                  <a:pt x="21600" y="10547"/>
                  <a:pt x="21451" y="1013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1808162" y="327292"/>
            <a:ext cx="457201" cy="1226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“</a:t>
            </a:r>
          </a:p>
        </p:txBody>
      </p:sp>
      <p:sp>
        <p:nvSpPr>
          <p:cNvPr id="141" name="Shape 141"/>
          <p:cNvSpPr/>
          <p:nvPr/>
        </p:nvSpPr>
        <p:spPr>
          <a:xfrm>
            <a:off x="8169275" y="2583924"/>
            <a:ext cx="457200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”</a:t>
            </a:r>
          </a:p>
        </p:txBody>
      </p:sp>
      <p:sp>
        <p:nvSpPr>
          <p:cNvPr id="142" name="Shape 142"/>
          <p:cNvSpPr>
            <a:spLocks noGrp="1"/>
          </p:cNvSpPr>
          <p:nvPr>
            <p:ph type="title"/>
          </p:nvPr>
        </p:nvSpPr>
        <p:spPr>
          <a:xfrm>
            <a:off x="1944687" y="623887"/>
            <a:ext cx="6589713" cy="128111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143" name="Shape 143"/>
          <p:cNvSpPr>
            <a:spLocks noGrp="1"/>
          </p:cNvSpPr>
          <p:nvPr>
            <p:ph type="body" idx="1"/>
          </p:nvPr>
        </p:nvSpPr>
        <p:spPr>
          <a:xfrm>
            <a:off x="1943100" y="2133600"/>
            <a:ext cx="6591300" cy="38862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44" name="Shape 144"/>
          <p:cNvSpPr>
            <a:spLocks noGrp="1"/>
          </p:cNvSpPr>
          <p:nvPr>
            <p:ph type="sldNum" sz="quarter" idx="2"/>
          </p:nvPr>
        </p:nvSpPr>
        <p:spPr>
          <a:xfrm>
            <a:off x="711289" y="3229292"/>
            <a:ext cx="385674" cy="396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/>
        </p:nvSpPr>
        <p:spPr>
          <a:xfrm flipV="1">
            <a:off x="0" y="4910137"/>
            <a:ext cx="1365989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600" extrusionOk="0">
                <a:moveTo>
                  <a:pt x="21451" y="10139"/>
                </a:moveTo>
                <a:lnTo>
                  <a:pt x="17835" y="406"/>
                </a:lnTo>
                <a:cubicBezTo>
                  <a:pt x="17811" y="339"/>
                  <a:pt x="17781" y="270"/>
                  <a:pt x="17756" y="203"/>
                </a:cubicBezTo>
                <a:cubicBezTo>
                  <a:pt x="17683" y="0"/>
                  <a:pt x="17607" y="0"/>
                  <a:pt x="17531" y="0"/>
                </a:cubicBezTo>
                <a:lnTo>
                  <a:pt x="16099" y="0"/>
                </a:lnTo>
                <a:lnTo>
                  <a:pt x="0" y="134"/>
                </a:lnTo>
                <a:lnTo>
                  <a:pt x="0" y="21600"/>
                </a:lnTo>
                <a:lnTo>
                  <a:pt x="16099" y="21496"/>
                </a:lnTo>
                <a:lnTo>
                  <a:pt x="17531" y="21496"/>
                </a:lnTo>
                <a:cubicBezTo>
                  <a:pt x="17607" y="21496"/>
                  <a:pt x="17683" y="21295"/>
                  <a:pt x="17756" y="21295"/>
                </a:cubicBezTo>
                <a:cubicBezTo>
                  <a:pt x="17756" y="21090"/>
                  <a:pt x="17835" y="21090"/>
                  <a:pt x="17835" y="21090"/>
                </a:cubicBezTo>
                <a:lnTo>
                  <a:pt x="21451" y="11357"/>
                </a:lnTo>
                <a:cubicBezTo>
                  <a:pt x="21600" y="10951"/>
                  <a:pt x="21600" y="10547"/>
                  <a:pt x="21451" y="1013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xfrm>
            <a:off x="1944687" y="623887"/>
            <a:ext cx="6589713" cy="128111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153" name="Shape 153"/>
          <p:cNvSpPr>
            <a:spLocks noGrp="1"/>
          </p:cNvSpPr>
          <p:nvPr>
            <p:ph type="body" idx="1"/>
          </p:nvPr>
        </p:nvSpPr>
        <p:spPr>
          <a:xfrm>
            <a:off x="1943100" y="2133600"/>
            <a:ext cx="6591300" cy="38862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54" name="Shape 154"/>
          <p:cNvSpPr>
            <a:spLocks noGrp="1"/>
          </p:cNvSpPr>
          <p:nvPr>
            <p:ph type="sldNum" sz="quarter" idx="2"/>
          </p:nvPr>
        </p:nvSpPr>
        <p:spPr>
          <a:xfrm>
            <a:off x="711289" y="4967604"/>
            <a:ext cx="385674" cy="396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 flipV="1">
            <a:off x="0" y="4910137"/>
            <a:ext cx="1365989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600" extrusionOk="0">
                <a:moveTo>
                  <a:pt x="21451" y="10139"/>
                </a:moveTo>
                <a:lnTo>
                  <a:pt x="17835" y="406"/>
                </a:lnTo>
                <a:cubicBezTo>
                  <a:pt x="17811" y="339"/>
                  <a:pt x="17781" y="270"/>
                  <a:pt x="17756" y="203"/>
                </a:cubicBezTo>
                <a:cubicBezTo>
                  <a:pt x="17683" y="0"/>
                  <a:pt x="17607" y="0"/>
                  <a:pt x="17531" y="0"/>
                </a:cubicBezTo>
                <a:lnTo>
                  <a:pt x="16099" y="0"/>
                </a:lnTo>
                <a:lnTo>
                  <a:pt x="0" y="134"/>
                </a:lnTo>
                <a:lnTo>
                  <a:pt x="0" y="21600"/>
                </a:lnTo>
                <a:lnTo>
                  <a:pt x="16099" y="21496"/>
                </a:lnTo>
                <a:lnTo>
                  <a:pt x="17531" y="21496"/>
                </a:lnTo>
                <a:cubicBezTo>
                  <a:pt x="17607" y="21496"/>
                  <a:pt x="17683" y="21295"/>
                  <a:pt x="17756" y="21295"/>
                </a:cubicBezTo>
                <a:cubicBezTo>
                  <a:pt x="17756" y="21090"/>
                  <a:pt x="17835" y="21090"/>
                  <a:pt x="17835" y="21090"/>
                </a:cubicBezTo>
                <a:lnTo>
                  <a:pt x="21451" y="11357"/>
                </a:lnTo>
                <a:cubicBezTo>
                  <a:pt x="21600" y="10951"/>
                  <a:pt x="21600" y="10547"/>
                  <a:pt x="21451" y="1013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1808162" y="327292"/>
            <a:ext cx="457201" cy="1226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“</a:t>
            </a:r>
          </a:p>
        </p:txBody>
      </p:sp>
      <p:sp>
        <p:nvSpPr>
          <p:cNvPr id="163" name="Shape 163"/>
          <p:cNvSpPr/>
          <p:nvPr/>
        </p:nvSpPr>
        <p:spPr>
          <a:xfrm>
            <a:off x="8169275" y="2583924"/>
            <a:ext cx="457200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”</a:t>
            </a:r>
          </a:p>
        </p:txBody>
      </p:sp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xfrm>
            <a:off x="1944687" y="623887"/>
            <a:ext cx="6589713" cy="128111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165" name="Shape 165"/>
          <p:cNvSpPr>
            <a:spLocks noGrp="1"/>
          </p:cNvSpPr>
          <p:nvPr>
            <p:ph type="body" idx="1"/>
          </p:nvPr>
        </p:nvSpPr>
        <p:spPr>
          <a:xfrm>
            <a:off x="1943100" y="2133600"/>
            <a:ext cx="6591300" cy="38862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66" name="Shape 166"/>
          <p:cNvSpPr>
            <a:spLocks noGrp="1"/>
          </p:cNvSpPr>
          <p:nvPr>
            <p:ph type="sldNum" sz="quarter" idx="2"/>
          </p:nvPr>
        </p:nvSpPr>
        <p:spPr>
          <a:xfrm>
            <a:off x="711289" y="4967604"/>
            <a:ext cx="385674" cy="396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/>
        </p:nvSpPr>
        <p:spPr>
          <a:xfrm flipV="1">
            <a:off x="0" y="4910137"/>
            <a:ext cx="1365989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600" extrusionOk="0">
                <a:moveTo>
                  <a:pt x="21451" y="10139"/>
                </a:moveTo>
                <a:lnTo>
                  <a:pt x="17835" y="406"/>
                </a:lnTo>
                <a:cubicBezTo>
                  <a:pt x="17811" y="339"/>
                  <a:pt x="17781" y="270"/>
                  <a:pt x="17756" y="203"/>
                </a:cubicBezTo>
                <a:cubicBezTo>
                  <a:pt x="17683" y="0"/>
                  <a:pt x="17607" y="0"/>
                  <a:pt x="17531" y="0"/>
                </a:cubicBezTo>
                <a:lnTo>
                  <a:pt x="16099" y="0"/>
                </a:lnTo>
                <a:lnTo>
                  <a:pt x="0" y="134"/>
                </a:lnTo>
                <a:lnTo>
                  <a:pt x="0" y="21600"/>
                </a:lnTo>
                <a:lnTo>
                  <a:pt x="16099" y="21496"/>
                </a:lnTo>
                <a:lnTo>
                  <a:pt x="17531" y="21496"/>
                </a:lnTo>
                <a:cubicBezTo>
                  <a:pt x="17607" y="21496"/>
                  <a:pt x="17683" y="21295"/>
                  <a:pt x="17756" y="21295"/>
                </a:cubicBezTo>
                <a:cubicBezTo>
                  <a:pt x="17756" y="21090"/>
                  <a:pt x="17835" y="21090"/>
                  <a:pt x="17835" y="21090"/>
                </a:cubicBezTo>
                <a:lnTo>
                  <a:pt x="21451" y="11357"/>
                </a:lnTo>
                <a:cubicBezTo>
                  <a:pt x="21600" y="10951"/>
                  <a:pt x="21600" y="10547"/>
                  <a:pt x="21451" y="1013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title"/>
          </p:nvPr>
        </p:nvSpPr>
        <p:spPr>
          <a:xfrm>
            <a:off x="1944687" y="623887"/>
            <a:ext cx="6589713" cy="128111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175" name="Shape 175"/>
          <p:cNvSpPr>
            <a:spLocks noGrp="1"/>
          </p:cNvSpPr>
          <p:nvPr>
            <p:ph type="body" idx="1"/>
          </p:nvPr>
        </p:nvSpPr>
        <p:spPr>
          <a:xfrm>
            <a:off x="1943100" y="2133600"/>
            <a:ext cx="6591300" cy="38862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76" name="Shape 176"/>
          <p:cNvSpPr>
            <a:spLocks noGrp="1"/>
          </p:cNvSpPr>
          <p:nvPr>
            <p:ph type="sldNum" sz="quarter" idx="2"/>
          </p:nvPr>
        </p:nvSpPr>
        <p:spPr>
          <a:xfrm>
            <a:off x="711289" y="4967604"/>
            <a:ext cx="385674" cy="396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/>
        </p:nvSpPr>
        <p:spPr>
          <a:xfrm flipV="1">
            <a:off x="0" y="711199"/>
            <a:ext cx="1365989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600" extrusionOk="0">
                <a:moveTo>
                  <a:pt x="21451" y="10139"/>
                </a:moveTo>
                <a:lnTo>
                  <a:pt x="17835" y="406"/>
                </a:lnTo>
                <a:cubicBezTo>
                  <a:pt x="17811" y="339"/>
                  <a:pt x="17781" y="270"/>
                  <a:pt x="17756" y="203"/>
                </a:cubicBezTo>
                <a:cubicBezTo>
                  <a:pt x="17683" y="0"/>
                  <a:pt x="17607" y="0"/>
                  <a:pt x="17531" y="0"/>
                </a:cubicBezTo>
                <a:lnTo>
                  <a:pt x="16099" y="0"/>
                </a:lnTo>
                <a:lnTo>
                  <a:pt x="0" y="134"/>
                </a:lnTo>
                <a:lnTo>
                  <a:pt x="0" y="21600"/>
                </a:lnTo>
                <a:lnTo>
                  <a:pt x="16099" y="21496"/>
                </a:lnTo>
                <a:lnTo>
                  <a:pt x="17531" y="21496"/>
                </a:lnTo>
                <a:cubicBezTo>
                  <a:pt x="17607" y="21496"/>
                  <a:pt x="17683" y="21295"/>
                  <a:pt x="17756" y="21295"/>
                </a:cubicBezTo>
                <a:cubicBezTo>
                  <a:pt x="17756" y="21090"/>
                  <a:pt x="17835" y="21090"/>
                  <a:pt x="17835" y="21090"/>
                </a:cubicBezTo>
                <a:lnTo>
                  <a:pt x="21451" y="11357"/>
                </a:lnTo>
                <a:cubicBezTo>
                  <a:pt x="21600" y="10951"/>
                  <a:pt x="21600" y="10547"/>
                  <a:pt x="21451" y="1013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4" name="Shape 184"/>
          <p:cNvSpPr>
            <a:spLocks noGrp="1"/>
          </p:cNvSpPr>
          <p:nvPr>
            <p:ph type="title"/>
          </p:nvPr>
        </p:nvSpPr>
        <p:spPr>
          <a:xfrm>
            <a:off x="1944687" y="623887"/>
            <a:ext cx="6589713" cy="128111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185" name="Shape 185"/>
          <p:cNvSpPr>
            <a:spLocks noGrp="1"/>
          </p:cNvSpPr>
          <p:nvPr>
            <p:ph type="body" idx="1"/>
          </p:nvPr>
        </p:nvSpPr>
        <p:spPr>
          <a:xfrm>
            <a:off x="1943100" y="2133600"/>
            <a:ext cx="6591300" cy="38862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86" name="Shape 1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/>
        </p:nvSpPr>
        <p:spPr>
          <a:xfrm flipV="1">
            <a:off x="0" y="711199"/>
            <a:ext cx="1365989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600" extrusionOk="0">
                <a:moveTo>
                  <a:pt x="21451" y="10139"/>
                </a:moveTo>
                <a:lnTo>
                  <a:pt x="17835" y="406"/>
                </a:lnTo>
                <a:cubicBezTo>
                  <a:pt x="17811" y="339"/>
                  <a:pt x="17781" y="270"/>
                  <a:pt x="17756" y="203"/>
                </a:cubicBezTo>
                <a:cubicBezTo>
                  <a:pt x="17683" y="0"/>
                  <a:pt x="17607" y="0"/>
                  <a:pt x="17531" y="0"/>
                </a:cubicBezTo>
                <a:lnTo>
                  <a:pt x="16099" y="0"/>
                </a:lnTo>
                <a:lnTo>
                  <a:pt x="0" y="134"/>
                </a:lnTo>
                <a:lnTo>
                  <a:pt x="0" y="21600"/>
                </a:lnTo>
                <a:lnTo>
                  <a:pt x="16099" y="21496"/>
                </a:lnTo>
                <a:lnTo>
                  <a:pt x="17531" y="21496"/>
                </a:lnTo>
                <a:cubicBezTo>
                  <a:pt x="17607" y="21496"/>
                  <a:pt x="17683" y="21295"/>
                  <a:pt x="17756" y="21295"/>
                </a:cubicBezTo>
                <a:cubicBezTo>
                  <a:pt x="17756" y="21090"/>
                  <a:pt x="17835" y="21090"/>
                  <a:pt x="17835" y="21090"/>
                </a:cubicBezTo>
                <a:lnTo>
                  <a:pt x="21451" y="11357"/>
                </a:lnTo>
                <a:cubicBezTo>
                  <a:pt x="21600" y="10951"/>
                  <a:pt x="21600" y="10547"/>
                  <a:pt x="21451" y="1013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4" name="Shape 194"/>
          <p:cNvSpPr>
            <a:spLocks noGrp="1"/>
          </p:cNvSpPr>
          <p:nvPr>
            <p:ph type="title"/>
          </p:nvPr>
        </p:nvSpPr>
        <p:spPr>
          <a:xfrm>
            <a:off x="1944687" y="623887"/>
            <a:ext cx="6589713" cy="128111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195" name="Shape 195"/>
          <p:cNvSpPr>
            <a:spLocks noGrp="1"/>
          </p:cNvSpPr>
          <p:nvPr>
            <p:ph type="body" idx="1"/>
          </p:nvPr>
        </p:nvSpPr>
        <p:spPr>
          <a:xfrm>
            <a:off x="1943100" y="2133600"/>
            <a:ext cx="6591300" cy="38862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96" name="Shape 19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-31750" y="4321175"/>
            <a:ext cx="1402440" cy="781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1600" extrusionOk="0">
                <a:moveTo>
                  <a:pt x="15472" y="21600"/>
                </a:moveTo>
                <a:cubicBezTo>
                  <a:pt x="15688" y="21600"/>
                  <a:pt x="15832" y="21470"/>
                  <a:pt x="15904" y="21341"/>
                </a:cubicBezTo>
                <a:cubicBezTo>
                  <a:pt x="15904" y="21211"/>
                  <a:pt x="15976" y="21211"/>
                  <a:pt x="15976" y="21211"/>
                </a:cubicBezTo>
                <a:lnTo>
                  <a:pt x="21456" y="11362"/>
                </a:lnTo>
                <a:cubicBezTo>
                  <a:pt x="21600" y="11102"/>
                  <a:pt x="21600" y="10586"/>
                  <a:pt x="21456" y="10197"/>
                </a:cubicBezTo>
                <a:lnTo>
                  <a:pt x="15976" y="477"/>
                </a:lnTo>
                <a:cubicBezTo>
                  <a:pt x="15976" y="346"/>
                  <a:pt x="15904" y="346"/>
                  <a:pt x="15904" y="346"/>
                </a:cubicBezTo>
                <a:cubicBezTo>
                  <a:pt x="15832" y="218"/>
                  <a:pt x="15688" y="89"/>
                  <a:pt x="15472" y="89"/>
                </a:cubicBezTo>
                <a:lnTo>
                  <a:pt x="48" y="0"/>
                </a:lnTo>
                <a:cubicBezTo>
                  <a:pt x="32" y="7193"/>
                  <a:pt x="16" y="14388"/>
                  <a:pt x="0" y="21581"/>
                </a:cubicBezTo>
                <a:lnTo>
                  <a:pt x="15472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1944687" y="623887"/>
            <a:ext cx="6589713" cy="128111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xfrm>
            <a:off x="1943100" y="2133600"/>
            <a:ext cx="6591300" cy="38862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xfrm>
            <a:off x="622389" y="4513579"/>
            <a:ext cx="385674" cy="396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flipV="1">
            <a:off x="0" y="711199"/>
            <a:ext cx="1365989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600" extrusionOk="0">
                <a:moveTo>
                  <a:pt x="21451" y="10139"/>
                </a:moveTo>
                <a:lnTo>
                  <a:pt x="17835" y="406"/>
                </a:lnTo>
                <a:cubicBezTo>
                  <a:pt x="17811" y="339"/>
                  <a:pt x="17781" y="270"/>
                  <a:pt x="17756" y="203"/>
                </a:cubicBezTo>
                <a:cubicBezTo>
                  <a:pt x="17683" y="0"/>
                  <a:pt x="17607" y="0"/>
                  <a:pt x="17531" y="0"/>
                </a:cubicBezTo>
                <a:lnTo>
                  <a:pt x="16099" y="0"/>
                </a:lnTo>
                <a:lnTo>
                  <a:pt x="0" y="134"/>
                </a:lnTo>
                <a:lnTo>
                  <a:pt x="0" y="21600"/>
                </a:lnTo>
                <a:lnTo>
                  <a:pt x="16099" y="21496"/>
                </a:lnTo>
                <a:lnTo>
                  <a:pt x="17531" y="21496"/>
                </a:lnTo>
                <a:cubicBezTo>
                  <a:pt x="17607" y="21496"/>
                  <a:pt x="17683" y="21295"/>
                  <a:pt x="17756" y="21295"/>
                </a:cubicBezTo>
                <a:cubicBezTo>
                  <a:pt x="17756" y="21090"/>
                  <a:pt x="17835" y="21090"/>
                  <a:pt x="17835" y="21090"/>
                </a:cubicBezTo>
                <a:lnTo>
                  <a:pt x="21451" y="11357"/>
                </a:lnTo>
                <a:cubicBezTo>
                  <a:pt x="21600" y="10951"/>
                  <a:pt x="21600" y="10547"/>
                  <a:pt x="21451" y="1013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 flipV="1">
            <a:off x="0" y="3167062"/>
            <a:ext cx="1365989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600" extrusionOk="0">
                <a:moveTo>
                  <a:pt x="21451" y="10139"/>
                </a:moveTo>
                <a:lnTo>
                  <a:pt x="17835" y="406"/>
                </a:lnTo>
                <a:cubicBezTo>
                  <a:pt x="17811" y="339"/>
                  <a:pt x="17781" y="270"/>
                  <a:pt x="17756" y="203"/>
                </a:cubicBezTo>
                <a:cubicBezTo>
                  <a:pt x="17683" y="0"/>
                  <a:pt x="17607" y="0"/>
                  <a:pt x="17531" y="0"/>
                </a:cubicBezTo>
                <a:lnTo>
                  <a:pt x="16099" y="0"/>
                </a:lnTo>
                <a:lnTo>
                  <a:pt x="0" y="134"/>
                </a:lnTo>
                <a:lnTo>
                  <a:pt x="0" y="21600"/>
                </a:lnTo>
                <a:lnTo>
                  <a:pt x="16099" y="21496"/>
                </a:lnTo>
                <a:lnTo>
                  <a:pt x="17531" y="21496"/>
                </a:lnTo>
                <a:cubicBezTo>
                  <a:pt x="17607" y="21496"/>
                  <a:pt x="17683" y="21295"/>
                  <a:pt x="17756" y="21295"/>
                </a:cubicBezTo>
                <a:cubicBezTo>
                  <a:pt x="17756" y="21090"/>
                  <a:pt x="17835" y="21090"/>
                  <a:pt x="17835" y="21090"/>
                </a:cubicBezTo>
                <a:lnTo>
                  <a:pt x="21451" y="11357"/>
                </a:lnTo>
                <a:cubicBezTo>
                  <a:pt x="21600" y="10951"/>
                  <a:pt x="21600" y="10547"/>
                  <a:pt x="21451" y="1013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1944687" y="623887"/>
            <a:ext cx="6589713" cy="128111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1943100" y="2133600"/>
            <a:ext cx="6591300" cy="38862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xfrm>
            <a:off x="711289" y="3229292"/>
            <a:ext cx="385674" cy="396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 flipV="1">
            <a:off x="0" y="711199"/>
            <a:ext cx="1365989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600" extrusionOk="0">
                <a:moveTo>
                  <a:pt x="21451" y="10139"/>
                </a:moveTo>
                <a:lnTo>
                  <a:pt x="17835" y="406"/>
                </a:lnTo>
                <a:cubicBezTo>
                  <a:pt x="17811" y="339"/>
                  <a:pt x="17781" y="270"/>
                  <a:pt x="17756" y="203"/>
                </a:cubicBezTo>
                <a:cubicBezTo>
                  <a:pt x="17683" y="0"/>
                  <a:pt x="17607" y="0"/>
                  <a:pt x="17531" y="0"/>
                </a:cubicBezTo>
                <a:lnTo>
                  <a:pt x="16099" y="0"/>
                </a:lnTo>
                <a:lnTo>
                  <a:pt x="0" y="134"/>
                </a:lnTo>
                <a:lnTo>
                  <a:pt x="0" y="21600"/>
                </a:lnTo>
                <a:lnTo>
                  <a:pt x="16099" y="21496"/>
                </a:lnTo>
                <a:lnTo>
                  <a:pt x="17531" y="21496"/>
                </a:lnTo>
                <a:cubicBezTo>
                  <a:pt x="17607" y="21496"/>
                  <a:pt x="17683" y="21295"/>
                  <a:pt x="17756" y="21295"/>
                </a:cubicBezTo>
                <a:cubicBezTo>
                  <a:pt x="17756" y="21090"/>
                  <a:pt x="17835" y="21090"/>
                  <a:pt x="17835" y="21090"/>
                </a:cubicBezTo>
                <a:lnTo>
                  <a:pt x="21451" y="11357"/>
                </a:lnTo>
                <a:cubicBezTo>
                  <a:pt x="21600" y="10951"/>
                  <a:pt x="21600" y="10547"/>
                  <a:pt x="21451" y="1013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 flipV="1">
            <a:off x="0" y="711199"/>
            <a:ext cx="1365989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600" extrusionOk="0">
                <a:moveTo>
                  <a:pt x="21451" y="10139"/>
                </a:moveTo>
                <a:lnTo>
                  <a:pt x="17835" y="406"/>
                </a:lnTo>
                <a:cubicBezTo>
                  <a:pt x="17811" y="339"/>
                  <a:pt x="17781" y="270"/>
                  <a:pt x="17756" y="203"/>
                </a:cubicBezTo>
                <a:cubicBezTo>
                  <a:pt x="17683" y="0"/>
                  <a:pt x="17607" y="0"/>
                  <a:pt x="17531" y="0"/>
                </a:cubicBezTo>
                <a:lnTo>
                  <a:pt x="16099" y="0"/>
                </a:lnTo>
                <a:lnTo>
                  <a:pt x="0" y="134"/>
                </a:lnTo>
                <a:lnTo>
                  <a:pt x="0" y="21600"/>
                </a:lnTo>
                <a:lnTo>
                  <a:pt x="16099" y="21496"/>
                </a:lnTo>
                <a:lnTo>
                  <a:pt x="17531" y="21496"/>
                </a:lnTo>
                <a:cubicBezTo>
                  <a:pt x="17607" y="21496"/>
                  <a:pt x="17683" y="21295"/>
                  <a:pt x="17756" y="21295"/>
                </a:cubicBezTo>
                <a:cubicBezTo>
                  <a:pt x="17756" y="21090"/>
                  <a:pt x="17835" y="21090"/>
                  <a:pt x="17835" y="21090"/>
                </a:cubicBezTo>
                <a:lnTo>
                  <a:pt x="21451" y="11357"/>
                </a:lnTo>
                <a:cubicBezTo>
                  <a:pt x="21600" y="10951"/>
                  <a:pt x="21600" y="10547"/>
                  <a:pt x="21451" y="1013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944687" y="623887"/>
            <a:ext cx="6589713" cy="128111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1943100" y="2133600"/>
            <a:ext cx="6591300" cy="38862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 flipV="1">
            <a:off x="0" y="711199"/>
            <a:ext cx="1365989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600" extrusionOk="0">
                <a:moveTo>
                  <a:pt x="21451" y="10139"/>
                </a:moveTo>
                <a:lnTo>
                  <a:pt x="17835" y="406"/>
                </a:lnTo>
                <a:cubicBezTo>
                  <a:pt x="17811" y="339"/>
                  <a:pt x="17781" y="270"/>
                  <a:pt x="17756" y="203"/>
                </a:cubicBezTo>
                <a:cubicBezTo>
                  <a:pt x="17683" y="0"/>
                  <a:pt x="17607" y="0"/>
                  <a:pt x="17531" y="0"/>
                </a:cubicBezTo>
                <a:lnTo>
                  <a:pt x="16099" y="0"/>
                </a:lnTo>
                <a:lnTo>
                  <a:pt x="0" y="134"/>
                </a:lnTo>
                <a:lnTo>
                  <a:pt x="0" y="21600"/>
                </a:lnTo>
                <a:lnTo>
                  <a:pt x="16099" y="21496"/>
                </a:lnTo>
                <a:lnTo>
                  <a:pt x="17531" y="21496"/>
                </a:lnTo>
                <a:cubicBezTo>
                  <a:pt x="17607" y="21496"/>
                  <a:pt x="17683" y="21295"/>
                  <a:pt x="17756" y="21295"/>
                </a:cubicBezTo>
                <a:cubicBezTo>
                  <a:pt x="17756" y="21090"/>
                  <a:pt x="17835" y="21090"/>
                  <a:pt x="17835" y="21090"/>
                </a:cubicBezTo>
                <a:lnTo>
                  <a:pt x="21451" y="11357"/>
                </a:lnTo>
                <a:cubicBezTo>
                  <a:pt x="21600" y="10951"/>
                  <a:pt x="21600" y="10547"/>
                  <a:pt x="21451" y="1013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xfrm>
            <a:off x="1944687" y="623887"/>
            <a:ext cx="6589713" cy="128111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xfrm>
            <a:off x="1943100" y="2133600"/>
            <a:ext cx="6591300" cy="38862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 flipV="1">
            <a:off x="0" y="711199"/>
            <a:ext cx="1365989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600" extrusionOk="0">
                <a:moveTo>
                  <a:pt x="21451" y="10139"/>
                </a:moveTo>
                <a:lnTo>
                  <a:pt x="17835" y="406"/>
                </a:lnTo>
                <a:cubicBezTo>
                  <a:pt x="17811" y="339"/>
                  <a:pt x="17781" y="270"/>
                  <a:pt x="17756" y="203"/>
                </a:cubicBezTo>
                <a:cubicBezTo>
                  <a:pt x="17683" y="0"/>
                  <a:pt x="17607" y="0"/>
                  <a:pt x="17531" y="0"/>
                </a:cubicBezTo>
                <a:lnTo>
                  <a:pt x="16099" y="0"/>
                </a:lnTo>
                <a:lnTo>
                  <a:pt x="0" y="134"/>
                </a:lnTo>
                <a:lnTo>
                  <a:pt x="0" y="21600"/>
                </a:lnTo>
                <a:lnTo>
                  <a:pt x="16099" y="21496"/>
                </a:lnTo>
                <a:lnTo>
                  <a:pt x="17531" y="21496"/>
                </a:lnTo>
                <a:cubicBezTo>
                  <a:pt x="17607" y="21496"/>
                  <a:pt x="17683" y="21295"/>
                  <a:pt x="17756" y="21295"/>
                </a:cubicBezTo>
                <a:cubicBezTo>
                  <a:pt x="17756" y="21090"/>
                  <a:pt x="17835" y="21090"/>
                  <a:pt x="17835" y="21090"/>
                </a:cubicBezTo>
                <a:lnTo>
                  <a:pt x="21451" y="11357"/>
                </a:lnTo>
                <a:cubicBezTo>
                  <a:pt x="21600" y="10951"/>
                  <a:pt x="21600" y="10547"/>
                  <a:pt x="21451" y="1013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 flipV="1">
            <a:off x="0" y="711199"/>
            <a:ext cx="1365989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600" extrusionOk="0">
                <a:moveTo>
                  <a:pt x="21451" y="10139"/>
                </a:moveTo>
                <a:lnTo>
                  <a:pt x="17835" y="406"/>
                </a:lnTo>
                <a:cubicBezTo>
                  <a:pt x="17811" y="339"/>
                  <a:pt x="17781" y="270"/>
                  <a:pt x="17756" y="203"/>
                </a:cubicBezTo>
                <a:cubicBezTo>
                  <a:pt x="17683" y="0"/>
                  <a:pt x="17607" y="0"/>
                  <a:pt x="17531" y="0"/>
                </a:cubicBezTo>
                <a:lnTo>
                  <a:pt x="16099" y="0"/>
                </a:lnTo>
                <a:lnTo>
                  <a:pt x="0" y="134"/>
                </a:lnTo>
                <a:lnTo>
                  <a:pt x="0" y="21600"/>
                </a:lnTo>
                <a:lnTo>
                  <a:pt x="16099" y="21496"/>
                </a:lnTo>
                <a:lnTo>
                  <a:pt x="17531" y="21496"/>
                </a:lnTo>
                <a:cubicBezTo>
                  <a:pt x="17607" y="21496"/>
                  <a:pt x="17683" y="21295"/>
                  <a:pt x="17756" y="21295"/>
                </a:cubicBezTo>
                <a:cubicBezTo>
                  <a:pt x="17756" y="21090"/>
                  <a:pt x="17835" y="21090"/>
                  <a:pt x="17835" y="21090"/>
                </a:cubicBezTo>
                <a:lnTo>
                  <a:pt x="21451" y="11357"/>
                </a:lnTo>
                <a:cubicBezTo>
                  <a:pt x="21600" y="10951"/>
                  <a:pt x="21600" y="10547"/>
                  <a:pt x="21451" y="1013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1944687" y="623887"/>
            <a:ext cx="6589713" cy="128111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idx="1"/>
          </p:nvPr>
        </p:nvSpPr>
        <p:spPr>
          <a:xfrm>
            <a:off x="1943100" y="2133600"/>
            <a:ext cx="6591300" cy="38862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4"/>
          <p:cNvGrpSpPr/>
          <p:nvPr/>
        </p:nvGrpSpPr>
        <p:grpSpPr>
          <a:xfrm>
            <a:off x="0" y="228599"/>
            <a:ext cx="1981200" cy="6638927"/>
            <a:chOff x="0" y="0"/>
            <a:chExt cx="1981199" cy="6638925"/>
          </a:xfrm>
        </p:grpSpPr>
        <p:sp>
          <p:nvSpPr>
            <p:cNvPr id="2" name="Shape 2"/>
            <p:cNvSpPr/>
            <p:nvPr/>
          </p:nvSpPr>
          <p:spPr>
            <a:xfrm>
              <a:off x="0" y="2346548"/>
              <a:ext cx="69925" cy="626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" name="Shape 3"/>
            <p:cNvSpPr/>
            <p:nvPr/>
          </p:nvSpPr>
          <p:spPr>
            <a:xfrm>
              <a:off x="89348" y="2928060"/>
              <a:ext cx="449333" cy="2322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" name="Shape 4"/>
            <p:cNvSpPr/>
            <p:nvPr/>
          </p:nvSpPr>
          <p:spPr>
            <a:xfrm>
              <a:off x="560692" y="5218693"/>
              <a:ext cx="423435" cy="1420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" name="Shape 5"/>
            <p:cNvSpPr/>
            <p:nvPr/>
          </p:nvSpPr>
          <p:spPr>
            <a:xfrm>
              <a:off x="666874" y="6275479"/>
              <a:ext cx="119132" cy="363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" name="Shape 6"/>
            <p:cNvSpPr/>
            <p:nvPr/>
          </p:nvSpPr>
          <p:spPr>
            <a:xfrm>
              <a:off x="69924" y="2972792"/>
              <a:ext cx="571053" cy="332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18152" y="-1"/>
              <a:ext cx="71197" cy="292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54385" y="2715585"/>
              <a:ext cx="54387" cy="49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534794" y="5250379"/>
              <a:ext cx="132081" cy="102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38679" y="1170478"/>
              <a:ext cx="1442521" cy="404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640976" y="6301573"/>
              <a:ext cx="112658" cy="33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534794" y="5131094"/>
              <a:ext cx="25899" cy="22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590475" y="6016408"/>
              <a:ext cx="165748" cy="62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27" name="Group 27"/>
          <p:cNvGrpSpPr/>
          <p:nvPr/>
        </p:nvGrpSpPr>
        <p:grpSpPr>
          <a:xfrm>
            <a:off x="20637" y="-1"/>
            <a:ext cx="1952626" cy="6853239"/>
            <a:chOff x="0" y="0"/>
            <a:chExt cx="1952624" cy="6853237"/>
          </a:xfrm>
        </p:grpSpPr>
        <p:sp>
          <p:nvSpPr>
            <p:cNvPr id="15" name="Shape 15"/>
            <p:cNvSpPr/>
            <p:nvPr/>
          </p:nvSpPr>
          <p:spPr>
            <a:xfrm>
              <a:off x="-1" y="-1"/>
              <a:ext cx="409577" cy="440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433387" y="4316358"/>
              <a:ext cx="350840" cy="1580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811212" y="5862628"/>
              <a:ext cx="357190" cy="990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409574" y="4364261"/>
              <a:ext cx="457201" cy="223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368134" y="1288966"/>
              <a:ext cx="141454" cy="3027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898524" y="6571574"/>
              <a:ext cx="111126" cy="281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93699" y="4107507"/>
              <a:ext cx="68264" cy="511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784225" y="3145640"/>
              <a:ext cx="1168400" cy="2716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866774" y="6600315"/>
              <a:ext cx="100014" cy="252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84224" y="5897117"/>
              <a:ext cx="114301" cy="674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784224" y="5772572"/>
              <a:ext cx="31751" cy="22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811212" y="6322485"/>
              <a:ext cx="174626" cy="53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8" name="Shape 28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25564"/>
          </a:xfrm>
          <a:prstGeom prst="rect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xfrm>
            <a:off x="711289" y="771842"/>
            <a:ext cx="385674" cy="396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262626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262626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262626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262626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262626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262626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262626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262626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262626"/>
          </a:solidFill>
          <a:uFillTx/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Wingdings 3"/>
        <a:buChar char="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Wingdings 3"/>
        <a:buChar char="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1208314" marR="0" indent="-293914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Wingdings 3"/>
        <a:buChar char="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1714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Wingdings 3"/>
        <a:buChar char="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2057400" marR="0" indent="-2286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Wingdings 3"/>
        <a:buChar char="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2514600" marR="0" indent="-2286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Wingdings 3"/>
        <a:buChar char="•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2971800" marR="0" indent="-2286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Wingdings 3"/>
        <a:buChar char="•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3429000" marR="0" indent="-2286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Wingdings 3"/>
        <a:buChar char="•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3886200" marR="0" indent="-2286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Wingdings 3"/>
        <a:buChar char="•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Century Gothic"/>
          <a:ea typeface="Century Gothic"/>
          <a:cs typeface="Century Gothic"/>
          <a:sym typeface="Century Gothic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wolfie@raspllc.com" TargetMode="External"/><Relationship Id="rId2" Type="http://schemas.openxmlformats.org/officeDocument/2006/relationships/hyperlink" Target="mailto:brubin@raspllc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/>
          </p:cNvSpPr>
          <p:nvPr>
            <p:ph type="title" idx="4294967295"/>
          </p:nvPr>
        </p:nvSpPr>
        <p:spPr>
          <a:xfrm>
            <a:off x="1295400" y="1600200"/>
            <a:ext cx="7772400" cy="25908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anchor="b">
            <a:normAutofit/>
          </a:bodyPr>
          <a:lstStyle/>
          <a:p>
            <a:pPr algn="ctr" defTabSz="393192">
              <a:defRPr sz="2494"/>
            </a:pPr>
            <a:br/>
            <a:r>
              <a:rPr sz="3698"/>
              <a:t>RASP®  </a:t>
            </a:r>
            <a:br>
              <a:rPr sz="3698"/>
            </a:br>
            <a:r>
              <a:rPr sz="3698" b="1"/>
              <a:t>Reduced Agricultural Spoilage Program</a:t>
            </a:r>
            <a:br>
              <a:rPr sz="3698" b="1"/>
            </a:br>
            <a:r>
              <a:rPr sz="2408" b="1" i="1">
                <a:solidFill>
                  <a:srgbClr val="6F3F0C"/>
                </a:solidFill>
              </a:rPr>
              <a:t>A Food Loss and Waste Solution</a:t>
            </a:r>
          </a:p>
        </p:txBody>
      </p:sp>
      <p:sp>
        <p:nvSpPr>
          <p:cNvPr id="206" name="Shape 206"/>
          <p:cNvSpPr>
            <a:spLocks noGrp="1"/>
          </p:cNvSpPr>
          <p:nvPr>
            <p:ph type="body" sz="quarter" idx="4294967295"/>
          </p:nvPr>
        </p:nvSpPr>
        <p:spPr>
          <a:xfrm>
            <a:off x="1981200" y="4953000"/>
            <a:ext cx="6400800" cy="17526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 marL="0" indent="0" algn="ctr">
              <a:buSzTx/>
              <a:buNone/>
            </a:pPr>
            <a:r>
              <a:rPr dirty="0"/>
              <a:t>Developed by</a:t>
            </a:r>
          </a:p>
          <a:p>
            <a:pPr marL="0" indent="0" algn="ctr">
              <a:buSzTx/>
              <a:buNone/>
            </a:pPr>
            <a:r>
              <a:rPr dirty="0"/>
              <a:t>RASP, L</a:t>
            </a:r>
            <a:r>
              <a:rPr lang="en-US" dirty="0"/>
              <a:t>LC </a:t>
            </a:r>
          </a:p>
          <a:p>
            <a:pPr marL="0" indent="0" algn="ctr">
              <a:buSzTx/>
              <a:buNone/>
            </a:pPr>
            <a:r>
              <a:rPr lang="en-US" dirty="0"/>
              <a:t>A Wholly Owned Subsidiary of</a:t>
            </a:r>
          </a:p>
          <a:p>
            <a:pPr marL="0" indent="0" algn="ctr">
              <a:buSzTx/>
              <a:buNone/>
            </a:pPr>
            <a:r>
              <a:rPr lang="en-US" dirty="0" err="1"/>
              <a:t>Nenko</a:t>
            </a:r>
            <a:r>
              <a:rPr lang="en-US" dirty="0"/>
              <a:t> Advisors International, LLC</a:t>
            </a:r>
            <a:endParaRPr dirty="0"/>
          </a:p>
        </p:txBody>
      </p:sp>
    </p:spTree>
  </p:cSld>
  <p:clrMapOvr>
    <a:masterClrMapping/>
  </p:clrMapOvr>
  <p:transition spd="med" advClick="0" advTm="11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Sample operational data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491838" y="1575460"/>
            <a:ext cx="6591300" cy="4587834"/>
          </a:xfrm>
        </p:spPr>
        <p:txBody>
          <a:bodyPr/>
          <a:lstStyle/>
          <a:p>
            <a:r>
              <a:rPr lang="en-US" sz="1400" dirty="0"/>
              <a:t>Below is data for part of a sixty day test period which shows the Cold Room maintaining a constant temperature of 38 F degrees.</a:t>
            </a:r>
          </a:p>
          <a:p>
            <a:endParaRPr lang="en-US" sz="1400" dirty="0"/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991951"/>
              </p:ext>
            </p:extLst>
          </p:nvPr>
        </p:nvGraphicFramePr>
        <p:xfrm>
          <a:off x="896327" y="2080110"/>
          <a:ext cx="7327899" cy="4552920"/>
        </p:xfrm>
        <a:graphic>
          <a:graphicData uri="http://schemas.openxmlformats.org/drawingml/2006/table">
            <a:tbl>
              <a:tblPr/>
              <a:tblGrid>
                <a:gridCol w="609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3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3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91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3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20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313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Humidity%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Conditions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01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18-Aug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9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Midnight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Partly Cloudy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9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6am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Partly Cloudy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9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Mostly Sunny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9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6pm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Thunderstorms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9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96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19-Aug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9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Midnight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9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6am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Sct. Clouds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71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Sct. Clouds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9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6pm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Foggy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9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496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20-Aug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9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Midnight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Foggy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9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6am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Overcast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49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Mostly Cloudy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49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6pm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Foggy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49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496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21-Aug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49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Midnight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Foggy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49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6am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Partly Cloudy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49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Mostly Sunny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49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6pm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Partly Cloudy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41912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/>
          </p:cNvSpPr>
          <p:nvPr>
            <p:ph type="title" idx="4294967295"/>
          </p:nvPr>
        </p:nvSpPr>
        <p:spPr>
          <a:xfrm>
            <a:off x="1279525" y="277812"/>
            <a:ext cx="7407275" cy="113982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 algn="ctr"/>
          </a:lstStyle>
          <a:p>
            <a:r>
              <a:t>Management Team</a:t>
            </a:r>
          </a:p>
        </p:txBody>
      </p:sp>
      <p:pic>
        <p:nvPicPr>
          <p:cNvPr id="252" name="Bruce-Rubin-150.png" descr="Bruce-Rubin-15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9200" y="1741487"/>
            <a:ext cx="1428750" cy="1914526"/>
          </a:xfrm>
          <a:prstGeom prst="rect">
            <a:avLst/>
          </a:prstGeom>
          <a:ln w="12700">
            <a:miter lim="400000"/>
          </a:ln>
        </p:spPr>
      </p:pic>
      <p:sp>
        <p:nvSpPr>
          <p:cNvPr id="253" name="Shape 253"/>
          <p:cNvSpPr>
            <a:spLocks noGrp="1"/>
          </p:cNvSpPr>
          <p:nvPr>
            <p:ph type="body" idx="4294967295"/>
          </p:nvPr>
        </p:nvSpPr>
        <p:spPr>
          <a:xfrm>
            <a:off x="2743199" y="1752599"/>
            <a:ext cx="6172202" cy="457200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 sz="1600" b="1"/>
            </a:pPr>
            <a:r>
              <a:t>Bruce H. Rubin CPIM, MBA, Co-Founder</a:t>
            </a:r>
          </a:p>
          <a:p>
            <a:pPr>
              <a:lnSpc>
                <a:spcPct val="90000"/>
              </a:lnSpc>
              <a:defRPr sz="1100"/>
            </a:pPr>
            <a:r>
              <a:t>30+ years in all phases of supply chain management and operations</a:t>
            </a:r>
          </a:p>
          <a:p>
            <a:pPr>
              <a:lnSpc>
                <a:spcPct val="90000"/>
              </a:lnSpc>
              <a:defRPr sz="1100"/>
            </a:pPr>
            <a:r>
              <a:t>25 years of global sourcing experience with travel to India, China, Hong Kong, Taiwan, Malaysia, Korea, Israel, Germany, Belgium and Canada to develop sources, products, relationships and partnerships</a:t>
            </a:r>
          </a:p>
          <a:p>
            <a:pPr>
              <a:lnSpc>
                <a:spcPct val="90000"/>
              </a:lnSpc>
              <a:defRPr sz="1100"/>
            </a:pPr>
            <a:r>
              <a:t>Experienced in setting up a national network of 3PL warehouses and systems to support company expansion</a:t>
            </a:r>
          </a:p>
          <a:p>
            <a:pPr>
              <a:lnSpc>
                <a:spcPct val="90000"/>
              </a:lnSpc>
              <a:defRPr sz="1100"/>
            </a:pPr>
            <a:r>
              <a:t>Expert in working with major retailers including Wal-Mart, Kmart, Home Depot, Lowes, etc to insure their requirements were met</a:t>
            </a:r>
          </a:p>
          <a:p>
            <a:pPr>
              <a:lnSpc>
                <a:spcPct val="90000"/>
              </a:lnSpc>
              <a:defRPr sz="1100"/>
            </a:pPr>
            <a:r>
              <a:t>Experienced in developing and implementing forecasting programs and models to improve customer service and improve inventory turns especially in the area of new products</a:t>
            </a:r>
          </a:p>
          <a:p>
            <a:pPr>
              <a:lnSpc>
                <a:spcPct val="90000"/>
              </a:lnSpc>
              <a:defRPr sz="1100"/>
            </a:pPr>
            <a:r>
              <a:t>Developed new products and product lines from concept through final sale</a:t>
            </a:r>
          </a:p>
          <a:p>
            <a:pPr>
              <a:lnSpc>
                <a:spcPct val="90000"/>
              </a:lnSpc>
              <a:defRPr sz="1100"/>
            </a:pPr>
            <a:r>
              <a:t>Developed  global vendor partnerships and relationships that led to major cost savings and improved quality</a:t>
            </a:r>
          </a:p>
          <a:p>
            <a:pPr>
              <a:lnSpc>
                <a:spcPct val="90000"/>
              </a:lnSpc>
              <a:defRPr sz="1100"/>
            </a:pPr>
            <a:r>
              <a:t>Has held various positions in the American Production and Inventory Control Society (APICS) from chapter president to assistant regional vice-president</a:t>
            </a:r>
          </a:p>
          <a:p>
            <a:pPr>
              <a:lnSpc>
                <a:spcPct val="90000"/>
              </a:lnSpc>
              <a:defRPr sz="1100"/>
            </a:pPr>
            <a:r>
              <a:t>Holds certification as CPIM in production and inventory management from APICS</a:t>
            </a:r>
          </a:p>
          <a:p>
            <a:pPr>
              <a:lnSpc>
                <a:spcPct val="90000"/>
              </a:lnSpc>
              <a:defRPr sz="1100"/>
            </a:pPr>
            <a:r>
              <a:t>Has taught classes for various APICS chapters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1000">
        <p:dissolv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/>
          </p:cNvSpPr>
          <p:nvPr>
            <p:ph type="title" idx="4294967295"/>
          </p:nvPr>
        </p:nvSpPr>
        <p:spPr>
          <a:xfrm>
            <a:off x="1335087" y="430212"/>
            <a:ext cx="7535863" cy="113982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 algn="ctr"/>
          </a:lstStyle>
          <a:p>
            <a:r>
              <a:t>Management Team</a:t>
            </a:r>
          </a:p>
        </p:txBody>
      </p:sp>
      <p:sp>
        <p:nvSpPr>
          <p:cNvPr id="256" name="Shape 256"/>
          <p:cNvSpPr>
            <a:spLocks noGrp="1"/>
          </p:cNvSpPr>
          <p:nvPr>
            <p:ph type="body" idx="4294967295"/>
          </p:nvPr>
        </p:nvSpPr>
        <p:spPr>
          <a:xfrm>
            <a:off x="2971800" y="1600200"/>
            <a:ext cx="5975350" cy="453072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lnSpc>
                <a:spcPct val="70000"/>
              </a:lnSpc>
              <a:defRPr sz="1600" b="1"/>
            </a:pPr>
            <a:r>
              <a:t>Jerry “Wolfie” Wolf, Co-Founder</a:t>
            </a:r>
          </a:p>
          <a:p>
            <a:pPr>
              <a:lnSpc>
                <a:spcPct val="70000"/>
              </a:lnSpc>
              <a:defRPr sz="1000"/>
            </a:pPr>
            <a:r>
              <a:t>CPA  by education and training</a:t>
            </a:r>
          </a:p>
          <a:p>
            <a:pPr>
              <a:lnSpc>
                <a:spcPct val="70000"/>
              </a:lnSpc>
              <a:defRPr sz="1000"/>
            </a:pPr>
            <a:r>
              <a:t>30+ years of commercial experience including tenure with two major international accounting firms</a:t>
            </a:r>
          </a:p>
          <a:p>
            <a:pPr>
              <a:lnSpc>
                <a:spcPct val="70000"/>
              </a:lnSpc>
              <a:defRPr sz="1000"/>
            </a:pPr>
            <a:r>
              <a:t>Broad range of administrative, supervisory, marketing, sales, public relations and customer service skills</a:t>
            </a:r>
          </a:p>
          <a:p>
            <a:pPr>
              <a:lnSpc>
                <a:spcPct val="70000"/>
              </a:lnSpc>
              <a:defRPr sz="1000"/>
            </a:pPr>
            <a:r>
              <a:t>Demonstrated ability to build profitable businesses from inception to thriving operations in real estate and e-commerce</a:t>
            </a:r>
          </a:p>
          <a:p>
            <a:pPr>
              <a:lnSpc>
                <a:spcPct val="70000"/>
              </a:lnSpc>
              <a:defRPr sz="1000"/>
            </a:pPr>
            <a:r>
              <a:t>Talented organizer and resourceful problem solver</a:t>
            </a:r>
          </a:p>
          <a:p>
            <a:pPr>
              <a:lnSpc>
                <a:spcPct val="70000"/>
              </a:lnSpc>
              <a:defRPr sz="1000"/>
            </a:pPr>
            <a:r>
              <a:t>Ability to perceive trends, adapt to change, make sound business decisions and manage multiple tasks</a:t>
            </a:r>
          </a:p>
          <a:p>
            <a:pPr>
              <a:lnSpc>
                <a:spcPct val="70000"/>
              </a:lnSpc>
              <a:defRPr sz="1000"/>
            </a:pPr>
            <a:r>
              <a:t>Experienced in obtaining financing for companies to achieve their growth objectives</a:t>
            </a:r>
          </a:p>
          <a:p>
            <a:pPr>
              <a:lnSpc>
                <a:spcPct val="70000"/>
              </a:lnSpc>
              <a:defRPr sz="1000"/>
            </a:pPr>
            <a:r>
              <a:t>History of attracting top talent from multiple sources to build implementation teams that deliver against company objectives</a:t>
            </a:r>
          </a:p>
          <a:p>
            <a:pPr>
              <a:lnSpc>
                <a:spcPct val="70000"/>
              </a:lnSpc>
              <a:defRPr sz="1000"/>
            </a:pPr>
            <a:r>
              <a:t>Pioneered high tech security systems with integration into the earliest smart buildings</a:t>
            </a:r>
          </a:p>
          <a:p>
            <a:pPr>
              <a:lnSpc>
                <a:spcPct val="70000"/>
              </a:lnSpc>
              <a:defRPr sz="1000"/>
            </a:pPr>
            <a:r>
              <a:t>Pioneer in the field of e-commerce having implemented one of the first successful e-commerce sites on the internet in 1994</a:t>
            </a:r>
          </a:p>
          <a:p>
            <a:pPr>
              <a:lnSpc>
                <a:spcPct val="70000"/>
              </a:lnSpc>
              <a:defRPr sz="1000"/>
            </a:pPr>
            <a:r>
              <a:t>Utilizes aggressive, creative strategies for marketing combined with an emphasis on hands-on management</a:t>
            </a:r>
          </a:p>
          <a:p>
            <a:pPr>
              <a:lnSpc>
                <a:spcPct val="70000"/>
              </a:lnSpc>
              <a:defRPr sz="1000"/>
            </a:pPr>
            <a:r>
              <a:t>Highly personalized approach to client and customer relations</a:t>
            </a:r>
          </a:p>
          <a:p>
            <a:pPr>
              <a:lnSpc>
                <a:spcPct val="70000"/>
              </a:lnSpc>
              <a:defRPr sz="1000"/>
            </a:pPr>
            <a:r>
              <a:t>Articulate communicator and astute motivator capable of influencing and directing others or contributing to collaborative endeavors </a:t>
            </a:r>
          </a:p>
        </p:txBody>
      </p:sp>
      <p:pic>
        <p:nvPicPr>
          <p:cNvPr id="257" name="Wolfie-150.png" descr="Wolfie-15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0" y="1570037"/>
            <a:ext cx="1308100" cy="1905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7000">
        <p:dissolv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/>
          </p:cNvSpPr>
          <p:nvPr>
            <p:ph type="title" idx="4294967295"/>
          </p:nvPr>
        </p:nvSpPr>
        <p:spPr>
          <a:xfrm>
            <a:off x="2133600" y="609600"/>
            <a:ext cx="6589713" cy="128111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 algn="ctr"/>
          </a:lstStyle>
          <a:p>
            <a:r>
              <a:t>RASP® Vendor Teams </a:t>
            </a:r>
          </a:p>
        </p:txBody>
      </p:sp>
      <p:sp>
        <p:nvSpPr>
          <p:cNvPr id="260" name="Shape 260"/>
          <p:cNvSpPr>
            <a:spLocks noGrp="1"/>
          </p:cNvSpPr>
          <p:nvPr>
            <p:ph type="body" sz="half" idx="4294967295"/>
          </p:nvPr>
        </p:nvSpPr>
        <p:spPr>
          <a:xfrm>
            <a:off x="1943100" y="2133600"/>
            <a:ext cx="6591300" cy="377825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lnSpc>
                <a:spcPct val="70000"/>
              </a:lnSpc>
              <a:defRPr sz="2000" b="1" u="sng"/>
            </a:pPr>
            <a:r>
              <a:rPr u="none"/>
              <a:t>Industrial Solar Consulting</a:t>
            </a:r>
            <a:r>
              <a:rPr b="0" u="none"/>
              <a:t> - ISC specializes in the design, procurement and maintenance of stand-alone, “off-grid” solar and hybrid power systems that require extreme reliability.</a:t>
            </a:r>
          </a:p>
          <a:p>
            <a:pPr>
              <a:lnSpc>
                <a:spcPct val="70000"/>
              </a:lnSpc>
              <a:defRPr sz="2000"/>
            </a:pPr>
            <a:r>
              <a:t>Their customer base includes:</a:t>
            </a:r>
          </a:p>
          <a:p>
            <a:pPr marL="742950" lvl="1" indent="-285750">
              <a:lnSpc>
                <a:spcPct val="70000"/>
              </a:lnSpc>
              <a:spcBef>
                <a:spcPts val="0"/>
              </a:spcBef>
              <a:defRPr sz="1700"/>
            </a:pPr>
            <a:endParaRPr sz="2000"/>
          </a:p>
          <a:p>
            <a:pPr marL="742950" lvl="1" indent="-285750">
              <a:lnSpc>
                <a:spcPct val="70000"/>
              </a:lnSpc>
              <a:spcBef>
                <a:spcPts val="0"/>
              </a:spcBef>
            </a:pPr>
            <a:r>
              <a:t>BNSF</a:t>
            </a:r>
          </a:p>
          <a:p>
            <a:pPr marL="742950" lvl="1" indent="-285750">
              <a:lnSpc>
                <a:spcPct val="70000"/>
              </a:lnSpc>
              <a:spcBef>
                <a:spcPts val="0"/>
              </a:spcBef>
            </a:pPr>
            <a:r>
              <a:t>Motorola</a:t>
            </a:r>
          </a:p>
          <a:p>
            <a:pPr marL="742950" lvl="1" indent="-285750">
              <a:lnSpc>
                <a:spcPct val="70000"/>
              </a:lnSpc>
              <a:spcBef>
                <a:spcPts val="0"/>
              </a:spcBef>
            </a:pPr>
            <a:r>
              <a:t>US Army &amp; US Navy</a:t>
            </a:r>
          </a:p>
          <a:p>
            <a:pPr marL="742950" lvl="1" indent="-285750">
              <a:lnSpc>
                <a:spcPct val="70000"/>
              </a:lnSpc>
              <a:spcBef>
                <a:spcPts val="0"/>
              </a:spcBef>
            </a:pPr>
            <a:r>
              <a:t>Customs &amp; Border Protection/Dept. of Homeland Security</a:t>
            </a:r>
          </a:p>
          <a:p>
            <a:pPr marL="742950" lvl="1" indent="-285750">
              <a:lnSpc>
                <a:spcPct val="70000"/>
              </a:lnSpc>
              <a:spcBef>
                <a:spcPts val="0"/>
              </a:spcBef>
            </a:pPr>
            <a:r>
              <a:t>Federal Aviation Administration </a:t>
            </a:r>
            <a:endParaRPr sz="1700"/>
          </a:p>
          <a:p>
            <a:pPr>
              <a:lnSpc>
                <a:spcPct val="70000"/>
              </a:lnSpc>
              <a:defRPr sz="2000" b="1"/>
            </a:pPr>
            <a:r>
              <a:t>Lowe Refrigeration- </a:t>
            </a:r>
            <a:r>
              <a:rPr b="0"/>
              <a:t>A 20+ year old, US-based subsidiary of a leading European producer of cold rooms.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/>
          </p:cNvSpPr>
          <p:nvPr>
            <p:ph type="title" idx="4294967295"/>
          </p:nvPr>
        </p:nvSpPr>
        <p:spPr>
          <a:xfrm>
            <a:off x="1943100" y="685800"/>
            <a:ext cx="6589713" cy="128111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 algn="ctr"/>
          </a:lstStyle>
          <a:p>
            <a:r>
              <a:t> RASP® Vendor Teams	(continued)</a:t>
            </a:r>
          </a:p>
        </p:txBody>
      </p:sp>
      <p:sp>
        <p:nvSpPr>
          <p:cNvPr id="263" name="Shape 263"/>
          <p:cNvSpPr>
            <a:spLocks noGrp="1"/>
          </p:cNvSpPr>
          <p:nvPr>
            <p:ph type="body" sz="half" idx="4294967295"/>
          </p:nvPr>
        </p:nvSpPr>
        <p:spPr>
          <a:xfrm>
            <a:off x="1943100" y="2133600"/>
            <a:ext cx="6591300" cy="377825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 marL="342899" indent="-342899">
              <a:defRPr sz="2000" b="1"/>
            </a:pPr>
            <a:r>
              <a:t>Radiant Global Logistics - </a:t>
            </a:r>
            <a:r>
              <a:rPr b="0"/>
              <a:t>A</a:t>
            </a:r>
            <a:r>
              <a:t> </a:t>
            </a:r>
            <a:r>
              <a:rPr b="0"/>
              <a:t>global leader in logistics and logistical support.</a:t>
            </a:r>
          </a:p>
          <a:p>
            <a:pPr marL="342899" indent="-342899">
              <a:defRPr sz="2000"/>
            </a:pPr>
            <a:r>
              <a:t>They will handle all the storage, kitting, shipping, and local logistics for the RASP® units, including hiring and coordinating the local labor to be used in the assembly of the units. </a:t>
            </a:r>
          </a:p>
          <a:p>
            <a:pPr marL="342899" indent="-342899">
              <a:defRPr sz="2000"/>
            </a:pPr>
            <a:r>
              <a:t>ALL OF THE LEAD VENDORS WILL WORK UNDER AND WITH THE RASP® MANAGEMENT TEAM AND BE AN INTEGRAL PART OF OUR EFFORTS, INCLUDING SALES.</a:t>
            </a:r>
          </a:p>
        </p:txBody>
      </p:sp>
    </p:spTree>
  </p:cSld>
  <p:clrMapOvr>
    <a:masterClrMapping/>
  </p:clrMapOvr>
  <p:transition spd="slow" advClick="0" advTm="9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/>
          </p:cNvSpPr>
          <p:nvPr>
            <p:ph type="title" idx="4294967295"/>
          </p:nvPr>
        </p:nvSpPr>
        <p:spPr>
          <a:xfrm>
            <a:off x="1944687" y="623887"/>
            <a:ext cx="6589713" cy="128111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RASP® Contact  Information</a:t>
            </a:r>
          </a:p>
        </p:txBody>
      </p:sp>
      <p:sp>
        <p:nvSpPr>
          <p:cNvPr id="266" name="Shape 266"/>
          <p:cNvSpPr>
            <a:spLocks noGrp="1"/>
          </p:cNvSpPr>
          <p:nvPr>
            <p:ph type="body" sz="half" idx="4294967295"/>
          </p:nvPr>
        </p:nvSpPr>
        <p:spPr>
          <a:xfrm>
            <a:off x="1943100" y="2120900"/>
            <a:ext cx="6591300" cy="377825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t>Bruce Rubin</a:t>
            </a:r>
          </a:p>
          <a:p>
            <a:pPr>
              <a:lnSpc>
                <a:spcPct val="90000"/>
              </a:lnSpc>
              <a:buSzTx/>
              <a:buNone/>
            </a:pPr>
            <a:r>
              <a:t>   </a:t>
            </a:r>
            <a:r>
              <a:rPr u="sng">
                <a:solidFill>
                  <a:srgbClr val="FB4A18"/>
                </a:solidFill>
                <a:uFill>
                  <a:solidFill>
                    <a:srgbClr val="FB4A18"/>
                  </a:solidFill>
                </a:uFill>
                <a:hlinkClick r:id="rId2"/>
              </a:rPr>
              <a:t>brubin@raspllc.com</a:t>
            </a:r>
            <a:r>
              <a:t> </a:t>
            </a:r>
          </a:p>
          <a:p>
            <a:pPr>
              <a:lnSpc>
                <a:spcPct val="90000"/>
              </a:lnSpc>
              <a:buSzTx/>
              <a:buNone/>
            </a:pPr>
            <a:r>
              <a:t>   </a:t>
            </a:r>
          </a:p>
          <a:p>
            <a:pPr>
              <a:lnSpc>
                <a:spcPct val="90000"/>
              </a:lnSpc>
            </a:pPr>
            <a:r>
              <a:t>Jerry “Wolfie” Wolf</a:t>
            </a:r>
          </a:p>
          <a:p>
            <a:pPr>
              <a:lnSpc>
                <a:spcPct val="90000"/>
              </a:lnSpc>
              <a:buSzTx/>
              <a:buNone/>
            </a:pPr>
            <a:r>
              <a:t>   </a:t>
            </a:r>
            <a:r>
              <a:rPr u="sng">
                <a:solidFill>
                  <a:srgbClr val="FB4A18"/>
                </a:solidFill>
                <a:uFill>
                  <a:solidFill>
                    <a:srgbClr val="FB4A18"/>
                  </a:solidFill>
                </a:uFill>
                <a:hlinkClick r:id="rId3"/>
              </a:rPr>
              <a:t>wolfie@raspllc.com</a:t>
            </a:r>
          </a:p>
          <a:p>
            <a:pPr>
              <a:lnSpc>
                <a:spcPct val="90000"/>
              </a:lnSpc>
              <a:buSzTx/>
              <a:buNone/>
            </a:pPr>
            <a:endParaRPr u="sng">
              <a:solidFill>
                <a:srgbClr val="FB4A18"/>
              </a:solidFill>
              <a:uFill>
                <a:solidFill>
                  <a:srgbClr val="FB4A18"/>
                </a:solidFill>
              </a:uFill>
              <a:hlinkClick r:id="rId3"/>
            </a:endParaRPr>
          </a:p>
          <a:p>
            <a:pPr>
              <a:lnSpc>
                <a:spcPct val="90000"/>
              </a:lnSpc>
              <a:buSzTx/>
              <a:buNone/>
            </a:pPr>
            <a:endParaRPr u="sng">
              <a:solidFill>
                <a:srgbClr val="FB4A18"/>
              </a:solidFill>
              <a:uFill>
                <a:solidFill>
                  <a:srgbClr val="FB4A18"/>
                </a:solidFill>
              </a:uFill>
              <a:hlinkClick r:id="rId3"/>
            </a:endParaRPr>
          </a:p>
          <a:p>
            <a:pPr>
              <a:lnSpc>
                <a:spcPct val="90000"/>
              </a:lnSpc>
              <a:buSzTx/>
              <a:buNone/>
            </a:pPr>
            <a:r>
              <a:t>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/>
          </p:cNvSpPr>
          <p:nvPr>
            <p:ph type="title" idx="4294967295"/>
          </p:nvPr>
        </p:nvSpPr>
        <p:spPr>
          <a:xfrm>
            <a:off x="1944687" y="623887"/>
            <a:ext cx="6589713" cy="128111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 algn="ctr"/>
          </a:lstStyle>
          <a:p>
            <a:r>
              <a:t>Introduction to RASP®</a:t>
            </a:r>
          </a:p>
        </p:txBody>
      </p:sp>
      <p:sp>
        <p:nvSpPr>
          <p:cNvPr id="209" name="Shape 209"/>
          <p:cNvSpPr>
            <a:spLocks noGrp="1"/>
          </p:cNvSpPr>
          <p:nvPr>
            <p:ph type="body" sz="half" idx="4294967295"/>
          </p:nvPr>
        </p:nvSpPr>
        <p:spPr>
          <a:xfrm>
            <a:off x="1943100" y="2133600"/>
            <a:ext cx="6591300" cy="377825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 marL="318897" indent="-318897" defTabSz="425195">
              <a:lnSpc>
                <a:spcPct val="90000"/>
              </a:lnSpc>
              <a:spcBef>
                <a:spcPts val="900"/>
              </a:spcBef>
              <a:defRPr sz="2232"/>
            </a:pPr>
            <a:r>
              <a:t>In today’s world of growing populations, we are revisiting the old adage and applying it to agriculture: </a:t>
            </a:r>
          </a:p>
          <a:p>
            <a:pPr marL="744093" lvl="1" indent="-318897" defTabSz="425195">
              <a:lnSpc>
                <a:spcPct val="90000"/>
              </a:lnSpc>
              <a:spcBef>
                <a:spcPts val="900"/>
              </a:spcBef>
              <a:defRPr sz="2232"/>
            </a:pPr>
            <a:r>
              <a:t>"Give a man a fish and he eats for a day; teach a man to fish and he eats for a lifetime." </a:t>
            </a:r>
          </a:p>
          <a:p>
            <a:pPr marL="318897" indent="-318897" defTabSz="425195">
              <a:lnSpc>
                <a:spcPct val="90000"/>
              </a:lnSpc>
              <a:spcBef>
                <a:spcPts val="900"/>
              </a:spcBef>
              <a:defRPr sz="2232"/>
            </a:pPr>
            <a:r>
              <a:t>However, we are letting these newly-educated men and women down by not providing them with the infrastructure needed to save, sell, or transport what they grow.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/>
          </p:cNvSpPr>
          <p:nvPr>
            <p:ph type="title" idx="4294967295"/>
          </p:nvPr>
        </p:nvSpPr>
        <p:spPr>
          <a:xfrm>
            <a:off x="1944687" y="623887"/>
            <a:ext cx="6589713" cy="128111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 algn="ctr"/>
          </a:lstStyle>
          <a:p>
            <a:r>
              <a:t>Global Food Loss Problem</a:t>
            </a:r>
          </a:p>
        </p:txBody>
      </p:sp>
      <p:sp>
        <p:nvSpPr>
          <p:cNvPr id="212" name="Shape 212"/>
          <p:cNvSpPr>
            <a:spLocks noGrp="1"/>
          </p:cNvSpPr>
          <p:nvPr>
            <p:ph type="body" sz="half" idx="4294967295"/>
          </p:nvPr>
        </p:nvSpPr>
        <p:spPr>
          <a:xfrm>
            <a:off x="1943100" y="2133600"/>
            <a:ext cx="6591300" cy="377825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1.3 billion tons of food Is wasted each year.</a:t>
            </a:r>
          </a:p>
          <a:p>
            <a:r>
              <a:t>1.2 billion people go to bed hungry every night.</a:t>
            </a:r>
          </a:p>
          <a:p>
            <a:r>
              <a:t>$1 trillion total in global food waste and loss.</a:t>
            </a:r>
          </a:p>
          <a:p>
            <a:pPr>
              <a:defRPr b="1"/>
            </a:pPr>
            <a:r>
              <a:t>2/3  OF THE FOOD WASTE IS DUE TO POST-HARVEST LOSS</a:t>
            </a:r>
          </a:p>
          <a:p>
            <a:r>
              <a:t>Loss occurs at the front of the food chain—when food rots in fields, or is lost as a result of poor transportation networks, or spoils in markets that lack proper storage or preservation equipment and practices.</a:t>
            </a:r>
          </a:p>
          <a:p>
            <a:r>
              <a:t>It is expected that the world will need to feed 9 billion people by 2050.</a:t>
            </a:r>
          </a:p>
        </p:txBody>
      </p:sp>
    </p:spTree>
  </p:cSld>
  <p:clrMapOvr>
    <a:masterClrMapping/>
  </p:clrMapOvr>
  <p:transition spd="slow" advClick="0" advTm="17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/>
          </p:cNvSpPr>
          <p:nvPr>
            <p:ph type="title" idx="4294967295"/>
          </p:nvPr>
        </p:nvSpPr>
        <p:spPr>
          <a:xfrm>
            <a:off x="1676400" y="685800"/>
            <a:ext cx="6400800" cy="113982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 algn="ctr">
              <a:defRPr sz="3200"/>
            </a:pPr>
            <a:r>
              <a:rPr dirty="0"/>
              <a:t>RASP®</a:t>
            </a:r>
            <a:br>
              <a:rPr dirty="0"/>
            </a:br>
            <a:r>
              <a:rPr dirty="0"/>
              <a:t>Solution to Food Loss &amp; Waste</a:t>
            </a:r>
          </a:p>
        </p:txBody>
      </p:sp>
      <p:sp>
        <p:nvSpPr>
          <p:cNvPr id="215" name="Shape 215"/>
          <p:cNvSpPr>
            <a:spLocks noGrp="1"/>
          </p:cNvSpPr>
          <p:nvPr>
            <p:ph type="body" idx="4294967295"/>
          </p:nvPr>
        </p:nvSpPr>
        <p:spPr>
          <a:xfrm>
            <a:off x="1828800" y="1825625"/>
            <a:ext cx="6400800" cy="43053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 marL="332613" indent="-332613" defTabSz="443484">
              <a:spcBef>
                <a:spcPts val="900"/>
              </a:spcBef>
              <a:defRPr sz="2716"/>
            </a:pPr>
            <a:r>
              <a:rPr dirty="0"/>
              <a:t>RASP®=Reduced Agricultural Spoilage Program</a:t>
            </a:r>
          </a:p>
          <a:p>
            <a:pPr marL="332613" indent="-332613" defTabSz="443484">
              <a:spcBef>
                <a:spcPts val="900"/>
              </a:spcBef>
              <a:defRPr sz="2716"/>
            </a:pPr>
            <a:r>
              <a:rPr dirty="0"/>
              <a:t>RASP® is a Totally Self-Contained, Off-The-Grid, Solar-Powered Refrigeration Product</a:t>
            </a:r>
          </a:p>
          <a:p>
            <a:pPr marL="332613" indent="-332613" defTabSz="443484">
              <a:spcBef>
                <a:spcPts val="900"/>
              </a:spcBef>
              <a:defRPr sz="2716"/>
            </a:pPr>
            <a:r>
              <a:rPr dirty="0"/>
              <a:t>RASP® Can Provide Multiple Functions in a Cold Chain</a:t>
            </a:r>
          </a:p>
          <a:p>
            <a:pPr marL="332613" indent="-332613" defTabSz="443484">
              <a:spcBef>
                <a:spcPts val="900"/>
              </a:spcBef>
              <a:defRPr sz="2716"/>
            </a:pPr>
            <a:r>
              <a:rPr dirty="0"/>
              <a:t>Scalable to Meet Geographical Needs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4000">
        <p:dissolv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/>
          </p:cNvSpPr>
          <p:nvPr>
            <p:ph type="title" idx="4294967295"/>
          </p:nvPr>
        </p:nvSpPr>
        <p:spPr>
          <a:xfrm>
            <a:off x="2049462" y="609600"/>
            <a:ext cx="6172201" cy="6096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t>Why RASP® ?</a:t>
            </a:r>
          </a:p>
        </p:txBody>
      </p:sp>
      <p:sp>
        <p:nvSpPr>
          <p:cNvPr id="218" name="Shape 218"/>
          <p:cNvSpPr>
            <a:spLocks noGrp="1"/>
          </p:cNvSpPr>
          <p:nvPr>
            <p:ph type="body" idx="4294967295"/>
          </p:nvPr>
        </p:nvSpPr>
        <p:spPr>
          <a:xfrm>
            <a:off x="2209799" y="1295400"/>
            <a:ext cx="6172202" cy="491172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lnSpc>
                <a:spcPct val="80000"/>
              </a:lnSpc>
              <a:buSzTx/>
              <a:buNone/>
              <a:defRPr sz="2600"/>
            </a:pPr>
            <a:r>
              <a:t>RASP® Outperforms the Competition</a:t>
            </a:r>
          </a:p>
          <a:p>
            <a:pPr>
              <a:lnSpc>
                <a:spcPct val="80000"/>
              </a:lnSpc>
              <a:defRPr sz="2800"/>
            </a:pPr>
            <a:r>
              <a:t>A robust, low maintenance facility with unique components</a:t>
            </a:r>
          </a:p>
          <a:p>
            <a:pPr>
              <a:lnSpc>
                <a:spcPct val="80000"/>
              </a:lnSpc>
              <a:defRPr sz="2800"/>
            </a:pPr>
            <a:r>
              <a:t>Can go anywhere — even where there are no real roads</a:t>
            </a:r>
          </a:p>
          <a:p>
            <a:pPr>
              <a:lnSpc>
                <a:spcPct val="80000"/>
              </a:lnSpc>
              <a:defRPr sz="2800"/>
            </a:pPr>
            <a:r>
              <a:t>25-year life on the power generation unit</a:t>
            </a:r>
          </a:p>
          <a:p>
            <a:pPr>
              <a:lnSpc>
                <a:spcPct val="80000"/>
              </a:lnSpc>
              <a:defRPr sz="2800"/>
            </a:pPr>
            <a:r>
              <a:t>On-site assembly in three days, by trained installation teams</a:t>
            </a:r>
          </a:p>
          <a:p>
            <a:pPr>
              <a:lnSpc>
                <a:spcPct val="80000"/>
              </a:lnSpc>
              <a:defRPr sz="2800"/>
            </a:pPr>
            <a:r>
              <a:t>Remote monitoring to ensure high reliability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/>
          </p:cNvSpPr>
          <p:nvPr>
            <p:ph type="title" idx="4294967295"/>
          </p:nvPr>
        </p:nvSpPr>
        <p:spPr>
          <a:xfrm>
            <a:off x="1944687" y="623887"/>
            <a:ext cx="6589713" cy="173831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 fontScale="90000"/>
          </a:bodyPr>
          <a:lstStyle/>
          <a:p>
            <a:pPr algn="ctr" defTabSz="310895">
              <a:defRPr sz="2448"/>
            </a:pPr>
            <a:r>
              <a:rPr dirty="0"/>
              <a:t>What can RASP® Store?</a:t>
            </a:r>
            <a:br>
              <a:rPr dirty="0"/>
            </a:br>
            <a:r>
              <a:rPr sz="1632" dirty="0"/>
              <a:t>Freshly harvested quantities that can be stored in a 1920 cu ft</a:t>
            </a:r>
            <a:r>
              <a:rPr lang="en-US" sz="1632" dirty="0"/>
              <a:t>.</a:t>
            </a:r>
            <a:r>
              <a:rPr sz="1632" dirty="0"/>
              <a:t> RASP® unit</a:t>
            </a:r>
            <a:br>
              <a:rPr sz="1632" dirty="0"/>
            </a:br>
            <a:r>
              <a:rPr sz="1632" dirty="0"/>
              <a:t>(Equates to 280 Bushels)</a:t>
            </a:r>
            <a:br>
              <a:rPr sz="1632" dirty="0"/>
            </a:br>
            <a:r>
              <a:rPr lang="en-US" sz="1632" dirty="0"/>
              <a:t>Alternatively, the unit has the ability to store twice the quantities below of other food products. </a:t>
            </a:r>
            <a:br>
              <a:rPr sz="1632" dirty="0"/>
            </a:br>
            <a:endParaRPr sz="1632" dirty="0"/>
          </a:p>
        </p:txBody>
      </p:sp>
      <p:graphicFrame>
        <p:nvGraphicFramePr>
          <p:cNvPr id="221" name="Table 221"/>
          <p:cNvGraphicFramePr/>
          <p:nvPr/>
        </p:nvGraphicFramePr>
        <p:xfrm>
          <a:off x="1600200" y="2438400"/>
          <a:ext cx="3581400" cy="360521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54062">
                <a:tc>
                  <a:txBody>
                    <a:bodyPr/>
                    <a:lstStyle/>
                    <a:p>
                      <a:pPr algn="l">
                        <a:defRPr sz="1600" b="1"/>
                      </a:pPr>
                      <a:r>
                        <a:t>APPLES  </a:t>
                      </a:r>
                      <a:r>
                        <a:rPr sz="1800"/>
                        <a:t>       5334 KG  11759 LB</a:t>
                      </a:r>
                    </a:p>
                  </a:txBody>
                  <a:tcPr marL="45721" marR="45721" marT="45721" marB="45721" horzOverflow="overflow">
                    <a:lnL w="12700">
                      <a:solidFill>
                        <a:srgbClr val="6AAC91"/>
                      </a:solidFill>
                    </a:lnL>
                    <a:lnR w="12700">
                      <a:solidFill>
                        <a:srgbClr val="6AAC91"/>
                      </a:solidFill>
                    </a:lnR>
                    <a:lnT w="12700">
                      <a:solidFill>
                        <a:srgbClr val="6AAC91"/>
                      </a:solidFill>
                    </a:lnT>
                    <a:lnB w="12700">
                      <a:solidFill>
                        <a:srgbClr val="6AAC91"/>
                      </a:solidFill>
                    </a:lnB>
                    <a:solidFill>
                      <a:srgbClr val="EBF1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062">
                <a:tc>
                  <a:txBody>
                    <a:bodyPr/>
                    <a:lstStyle/>
                    <a:p>
                      <a:pPr algn="l">
                        <a:defRPr sz="1600" b="1"/>
                      </a:pPr>
                      <a:r>
                        <a:t>POTATOES </a:t>
                      </a:r>
                      <a:r>
                        <a:rPr sz="1800"/>
                        <a:t>   7620 KG  16799 LB</a:t>
                      </a:r>
                    </a:p>
                  </a:txBody>
                  <a:tcPr marL="45721" marR="45721" marT="45721" marB="45721" horzOverflow="overflow">
                    <a:lnL w="12700">
                      <a:solidFill>
                        <a:srgbClr val="6AAC91"/>
                      </a:solidFill>
                    </a:lnL>
                    <a:lnR w="12700">
                      <a:solidFill>
                        <a:srgbClr val="6AAC91"/>
                      </a:solidFill>
                    </a:lnR>
                    <a:lnT w="12700">
                      <a:solidFill>
                        <a:srgbClr val="6AAC91"/>
                      </a:solidFill>
                    </a:lnT>
                    <a:lnB w="12700">
                      <a:solidFill>
                        <a:srgbClr val="6AAC91"/>
                      </a:solidFill>
                    </a:lnB>
                    <a:solidFill>
                      <a:srgbClr val="D4E3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l">
                        <a:defRPr sz="1600" b="1"/>
                      </a:pPr>
                      <a:r>
                        <a:t>CUCUMBERS</a:t>
                      </a:r>
                      <a:r>
                        <a:rPr sz="1800"/>
                        <a:t> 6096 KG  13439 LB </a:t>
                      </a:r>
                    </a:p>
                  </a:txBody>
                  <a:tcPr marL="45721" marR="45721" marT="45721" marB="45721" horzOverflow="overflow">
                    <a:lnL w="12700">
                      <a:solidFill>
                        <a:srgbClr val="6AAC91"/>
                      </a:solidFill>
                    </a:lnL>
                    <a:lnR w="12700">
                      <a:solidFill>
                        <a:srgbClr val="6AAC91"/>
                      </a:solidFill>
                    </a:lnR>
                    <a:lnT w="12700">
                      <a:solidFill>
                        <a:srgbClr val="6AAC91"/>
                      </a:solidFill>
                    </a:lnT>
                    <a:lnB w="12700">
                      <a:solidFill>
                        <a:srgbClr val="6AAC91"/>
                      </a:solidFill>
                    </a:lnB>
                    <a:solidFill>
                      <a:srgbClr val="EBF1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062">
                <a:tc>
                  <a:txBody>
                    <a:bodyPr/>
                    <a:lstStyle/>
                    <a:p>
                      <a:pPr algn="l">
                        <a:defRPr sz="1600" b="1"/>
                      </a:pPr>
                      <a:r>
                        <a:t>CARROTS</a:t>
                      </a:r>
                      <a:r>
                        <a:rPr sz="1800"/>
                        <a:t>      6350 KG  13999 LB  </a:t>
                      </a:r>
                    </a:p>
                  </a:txBody>
                  <a:tcPr marL="45721" marR="45721" marT="45721" marB="45721" horzOverflow="overflow">
                    <a:lnL w="12700">
                      <a:solidFill>
                        <a:srgbClr val="6AAC91"/>
                      </a:solidFill>
                    </a:lnL>
                    <a:lnR w="12700">
                      <a:solidFill>
                        <a:srgbClr val="6AAC91"/>
                      </a:solidFill>
                    </a:lnR>
                    <a:lnT w="12700">
                      <a:solidFill>
                        <a:srgbClr val="6AAC91"/>
                      </a:solidFill>
                    </a:lnT>
                    <a:lnB w="12700">
                      <a:solidFill>
                        <a:srgbClr val="6AAC91"/>
                      </a:solidFill>
                    </a:lnB>
                    <a:solidFill>
                      <a:srgbClr val="D4E3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algn="l">
                        <a:defRPr sz="1600" b="1"/>
                      </a:pPr>
                      <a:r>
                        <a:t>EGGPLANTS</a:t>
                      </a:r>
                      <a:r>
                        <a:rPr sz="1800"/>
                        <a:t>    4191 KG  9240 LB </a:t>
                      </a:r>
                    </a:p>
                  </a:txBody>
                  <a:tcPr marL="45721" marR="45721" marT="45721" marB="45721" horzOverflow="overflow">
                    <a:lnL w="12700">
                      <a:solidFill>
                        <a:srgbClr val="6AAC91"/>
                      </a:solidFill>
                    </a:lnL>
                    <a:lnR w="12700">
                      <a:solidFill>
                        <a:srgbClr val="6AAC91"/>
                      </a:solidFill>
                    </a:lnR>
                    <a:lnT w="12700">
                      <a:solidFill>
                        <a:srgbClr val="6AAC91"/>
                      </a:solidFill>
                    </a:lnT>
                    <a:lnB w="12700">
                      <a:solidFill>
                        <a:srgbClr val="6AAC91"/>
                      </a:solidFill>
                    </a:lnB>
                    <a:solidFill>
                      <a:srgbClr val="EBF1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22" name="Table 222"/>
          <p:cNvGraphicFramePr/>
          <p:nvPr/>
        </p:nvGraphicFramePr>
        <p:xfrm>
          <a:off x="5318125" y="2438400"/>
          <a:ext cx="3521075" cy="358139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521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8187">
                <a:tc>
                  <a:txBody>
                    <a:bodyPr/>
                    <a:lstStyle/>
                    <a:p>
                      <a:pPr algn="l">
                        <a:defRPr sz="1600" b="1"/>
                      </a:pPr>
                      <a:r>
                        <a:t>ONIONS</a:t>
                      </a:r>
                      <a:r>
                        <a:rPr sz="1800"/>
                        <a:t>     7211 KG   15897 LB   </a:t>
                      </a:r>
                    </a:p>
                  </a:txBody>
                  <a:tcPr marL="45721" marR="45721" marT="45721" marB="45721" horzOverflow="overflow">
                    <a:lnL w="12700">
                      <a:solidFill>
                        <a:srgbClr val="6AAC91"/>
                      </a:solidFill>
                    </a:lnL>
                    <a:lnR w="12700">
                      <a:solidFill>
                        <a:srgbClr val="6AAC91"/>
                      </a:solidFill>
                    </a:lnR>
                    <a:lnT w="12700">
                      <a:solidFill>
                        <a:srgbClr val="6AAC91"/>
                      </a:solidFill>
                    </a:lnT>
                    <a:lnB w="12700">
                      <a:solidFill>
                        <a:srgbClr val="6AAC91"/>
                      </a:solidFill>
                    </a:lnB>
                    <a:solidFill>
                      <a:srgbClr val="EBF1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812">
                <a:tc>
                  <a:txBody>
                    <a:bodyPr/>
                    <a:lstStyle/>
                    <a:p>
                      <a:pPr algn="l">
                        <a:defRPr sz="1600" b="1"/>
                      </a:pPr>
                      <a:r>
                        <a:t>PEAS</a:t>
                      </a:r>
                      <a:r>
                        <a:rPr sz="1800"/>
                        <a:t>          7620 KG   16799 LB</a:t>
                      </a:r>
                    </a:p>
                  </a:txBody>
                  <a:tcPr marL="45721" marR="45721" marT="45721" marB="45721" horzOverflow="overflow">
                    <a:lnL w="12700">
                      <a:solidFill>
                        <a:srgbClr val="6AAC91"/>
                      </a:solidFill>
                    </a:lnL>
                    <a:lnR w="12700">
                      <a:solidFill>
                        <a:srgbClr val="6AAC91"/>
                      </a:solidFill>
                    </a:lnR>
                    <a:lnT w="12700">
                      <a:solidFill>
                        <a:srgbClr val="6AAC91"/>
                      </a:solidFill>
                    </a:lnT>
                    <a:lnB w="12700">
                      <a:solidFill>
                        <a:srgbClr val="6AAC91"/>
                      </a:solidFill>
                    </a:lnB>
                    <a:solidFill>
                      <a:srgbClr val="D4E3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l">
                        <a:defRPr sz="1600" b="1"/>
                      </a:pPr>
                      <a:r>
                        <a:t>MANGOES </a:t>
                      </a:r>
                      <a:r>
                        <a:rPr sz="1800"/>
                        <a:t>6958 KG   15340 LB </a:t>
                      </a:r>
                      <a:r>
                        <a:t> </a:t>
                      </a:r>
                    </a:p>
                  </a:txBody>
                  <a:tcPr marL="45721" marR="45721" marT="45721" marB="45721" horzOverflow="overflow">
                    <a:lnL w="12700">
                      <a:solidFill>
                        <a:srgbClr val="6AAC91"/>
                      </a:solidFill>
                    </a:lnL>
                    <a:lnR w="12700">
                      <a:solidFill>
                        <a:srgbClr val="6AAC91"/>
                      </a:solidFill>
                    </a:lnR>
                    <a:lnT w="12700">
                      <a:solidFill>
                        <a:srgbClr val="6AAC91"/>
                      </a:solidFill>
                    </a:lnT>
                    <a:lnB w="12700">
                      <a:solidFill>
                        <a:srgbClr val="6AAC91"/>
                      </a:solidFill>
                    </a:lnB>
                    <a:solidFill>
                      <a:srgbClr val="EBF1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187">
                <a:tc>
                  <a:txBody>
                    <a:bodyPr/>
                    <a:lstStyle/>
                    <a:p>
                      <a:pPr algn="l">
                        <a:defRPr sz="1600" b="1"/>
                      </a:pPr>
                      <a:r>
                        <a:t>TOMATOES </a:t>
                      </a:r>
                      <a:r>
                        <a:rPr sz="1800"/>
                        <a:t>6705 KG   14782 LB</a:t>
                      </a:r>
                    </a:p>
                  </a:txBody>
                  <a:tcPr marL="45721" marR="45721" marT="45721" marB="45721" horzOverflow="overflow">
                    <a:lnL w="12700">
                      <a:solidFill>
                        <a:srgbClr val="6AAC91"/>
                      </a:solidFill>
                    </a:lnL>
                    <a:lnR w="12700">
                      <a:solidFill>
                        <a:srgbClr val="6AAC91"/>
                      </a:solidFill>
                    </a:lnR>
                    <a:lnT w="12700">
                      <a:solidFill>
                        <a:srgbClr val="6AAC91"/>
                      </a:solidFill>
                    </a:lnT>
                    <a:lnB w="12700">
                      <a:solidFill>
                        <a:srgbClr val="6AAC91"/>
                      </a:solidFill>
                    </a:lnB>
                    <a:solidFill>
                      <a:srgbClr val="D4E3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212">
                <a:tc>
                  <a:txBody>
                    <a:bodyPr/>
                    <a:lstStyle/>
                    <a:p>
                      <a:pPr algn="l">
                        <a:defRPr sz="1600" b="1"/>
                      </a:pPr>
                      <a:r>
                        <a:t>PEACHES    </a:t>
                      </a:r>
                      <a:r>
                        <a:rPr sz="1800"/>
                        <a:t>6325 KG   13944 LB</a:t>
                      </a:r>
                    </a:p>
                  </a:txBody>
                  <a:tcPr marL="45721" marR="45721" marT="45721" marB="45721" horzOverflow="overflow">
                    <a:lnL w="12700">
                      <a:solidFill>
                        <a:srgbClr val="6AAC91"/>
                      </a:solidFill>
                    </a:lnL>
                    <a:lnR w="12700">
                      <a:solidFill>
                        <a:srgbClr val="6AAC91"/>
                      </a:solidFill>
                    </a:lnR>
                    <a:lnT w="12700">
                      <a:solidFill>
                        <a:srgbClr val="6AAC91"/>
                      </a:solidFill>
                    </a:lnT>
                    <a:lnB w="12700">
                      <a:solidFill>
                        <a:srgbClr val="6AAC91"/>
                      </a:solidFill>
                    </a:lnB>
                    <a:solidFill>
                      <a:srgbClr val="EBF1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Click="0" advTm="8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/>
          </p:cNvSpPr>
          <p:nvPr>
            <p:ph type="title" idx="4294967295"/>
          </p:nvPr>
        </p:nvSpPr>
        <p:spPr>
          <a:xfrm>
            <a:off x="1944687" y="623887"/>
            <a:ext cx="6589713" cy="128111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What Else Can RASP® Store</a:t>
            </a:r>
          </a:p>
        </p:txBody>
      </p:sp>
      <p:sp>
        <p:nvSpPr>
          <p:cNvPr id="225" name="Shape 225"/>
          <p:cNvSpPr>
            <a:spLocks noGrp="1"/>
          </p:cNvSpPr>
          <p:nvPr>
            <p:ph type="body" idx="4294967295"/>
          </p:nvPr>
        </p:nvSpPr>
        <p:spPr>
          <a:xfrm>
            <a:off x="1943100" y="1752600"/>
            <a:ext cx="6591300" cy="46482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 marL="342900" indent="-342900">
              <a:defRPr sz="2500"/>
            </a:pPr>
            <a:r>
              <a:t>RASP® temperature range: -5.6 C to10 C (22 F to 50 F)can store:</a:t>
            </a:r>
          </a:p>
          <a:p>
            <a:pPr marL="800100" lvl="1" indent="-342900">
              <a:defRPr sz="2300"/>
            </a:pPr>
            <a:r>
              <a:t>Fish</a:t>
            </a:r>
          </a:p>
          <a:p>
            <a:pPr marL="800100" lvl="1" indent="-342900">
              <a:defRPr sz="2300"/>
            </a:pPr>
            <a:r>
              <a:t>Meat</a:t>
            </a:r>
          </a:p>
          <a:p>
            <a:pPr marL="800100" lvl="1" indent="-342900">
              <a:defRPr sz="2300"/>
            </a:pPr>
            <a:r>
              <a:t>Dairy</a:t>
            </a:r>
          </a:p>
          <a:p>
            <a:pPr marL="800100" lvl="1" indent="-342900">
              <a:defRPr sz="2300"/>
            </a:pPr>
            <a:r>
              <a:t>Grains</a:t>
            </a:r>
          </a:p>
          <a:p>
            <a:pPr marL="800100" lvl="1" indent="-342900">
              <a:defRPr sz="2300"/>
            </a:pPr>
            <a:r>
              <a:t>Vaccines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7000">
        <p:dissolv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/>
          </p:cNvSpPr>
          <p:nvPr>
            <p:ph type="title" idx="4294967295"/>
          </p:nvPr>
        </p:nvSpPr>
        <p:spPr>
          <a:xfrm>
            <a:off x="1752600" y="685800"/>
            <a:ext cx="6477000" cy="113982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Components of RASP®</a:t>
            </a:r>
          </a:p>
        </p:txBody>
      </p:sp>
      <p:sp>
        <p:nvSpPr>
          <p:cNvPr id="228" name="Shape 228"/>
          <p:cNvSpPr>
            <a:spLocks noGrp="1"/>
          </p:cNvSpPr>
          <p:nvPr>
            <p:ph type="body" idx="4294967295"/>
          </p:nvPr>
        </p:nvSpPr>
        <p:spPr>
          <a:xfrm>
            <a:off x="1752600" y="1371600"/>
            <a:ext cx="6477000" cy="516731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buSzTx/>
              <a:buNone/>
              <a:defRPr sz="2800"/>
            </a:pPr>
            <a:endParaRPr/>
          </a:p>
          <a:p>
            <a:pPr>
              <a:defRPr sz="2800"/>
            </a:pPr>
            <a:r>
              <a:t>PV (PhotoVoltaic) system designed exclusively for RASP®</a:t>
            </a:r>
          </a:p>
          <a:p>
            <a:pPr>
              <a:defRPr sz="2800"/>
            </a:pPr>
            <a:r>
              <a:t>State-of-the-art cold room</a:t>
            </a:r>
          </a:p>
          <a:p>
            <a:pPr>
              <a:defRPr sz="2800"/>
            </a:pPr>
            <a:r>
              <a:t>State-of-the-art battery backup system</a:t>
            </a:r>
          </a:p>
          <a:p>
            <a:pPr>
              <a:defRPr sz="2800"/>
            </a:pPr>
            <a:r>
              <a:t>Proprietary control and monitoring unit utilizing software integration technology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/>
          </p:cNvSpPr>
          <p:nvPr>
            <p:ph type="title" idx="4294967295"/>
          </p:nvPr>
        </p:nvSpPr>
        <p:spPr>
          <a:xfrm>
            <a:off x="1944687" y="623887"/>
            <a:ext cx="6589713" cy="128111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 algn="ctr"/>
          </a:lstStyle>
          <a:p>
            <a:r>
              <a:t>RASP® Layout: Solar Array is 40-feet wide at the base</a:t>
            </a:r>
          </a:p>
        </p:txBody>
      </p:sp>
      <p:pic>
        <p:nvPicPr>
          <p:cNvPr id="231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44687" y="2057400"/>
            <a:ext cx="6513513" cy="4724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0" advTm="4000"/>
</p:sld>
</file>

<file path=ppt/theme/theme1.xml><?xml version="1.0" encoding="utf-8"?>
<a:theme xmlns:a="http://schemas.openxmlformats.org/drawingml/2006/main" name="Wisp">
  <a:themeElements>
    <a:clrScheme name="Wis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3010"/>
      </a:accent1>
      <a:accent2>
        <a:srgbClr val="DE7E18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Wisp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is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3010"/>
      </a:accent1>
      <a:accent2>
        <a:srgbClr val="DE7E18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Wisp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is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1115</Words>
  <Application>Microsoft Office PowerPoint</Application>
  <PresentationFormat>On-screen Show (4:3)</PresentationFormat>
  <Paragraphs>196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Helvetica Neue</vt:lpstr>
      <vt:lpstr>Wingdings 3</vt:lpstr>
      <vt:lpstr>Wisp</vt:lpstr>
      <vt:lpstr> RASP®   Reduced Agricultural Spoilage Program A Food Loss and Waste Solution</vt:lpstr>
      <vt:lpstr>Introduction to RASP®</vt:lpstr>
      <vt:lpstr>Global Food Loss Problem</vt:lpstr>
      <vt:lpstr>RASP® Solution to Food Loss &amp; Waste</vt:lpstr>
      <vt:lpstr>Why RASP® ?</vt:lpstr>
      <vt:lpstr>What can RASP® Store? Freshly harvested quantities that can be stored in a 1920 cu ft. RASP® unit (Equates to 280 Bushels) Alternatively, the unit has the ability to store twice the quantities below of other food products.  </vt:lpstr>
      <vt:lpstr>What Else Can RASP® Store</vt:lpstr>
      <vt:lpstr>Components of RASP®</vt:lpstr>
      <vt:lpstr>RASP® Layout: Solar Array is 40-feet wide at the base</vt:lpstr>
      <vt:lpstr>Sample operational data</vt:lpstr>
      <vt:lpstr>Management Team</vt:lpstr>
      <vt:lpstr>Management Team</vt:lpstr>
      <vt:lpstr>RASP® Vendor Teams </vt:lpstr>
      <vt:lpstr> RASP® Vendor Teams (continued)</vt:lpstr>
      <vt:lpstr>RASP® Contact 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RASP®   Reduced Agricultural Spoilage Program A Food Loss and Waste Solution</dc:title>
  <dc:creator>Bruce Rubin</dc:creator>
  <cp:lastModifiedBy>Jerry Wolf</cp:lastModifiedBy>
  <cp:revision>8</cp:revision>
  <dcterms:modified xsi:type="dcterms:W3CDTF">2019-04-10T19:25:28Z</dcterms:modified>
</cp:coreProperties>
</file>